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sldIdLst>
    <p:sldId id="256" r:id="rId2"/>
    <p:sldId id="276" r:id="rId3"/>
    <p:sldId id="289" r:id="rId4"/>
    <p:sldId id="302" r:id="rId5"/>
    <p:sldId id="278" r:id="rId6"/>
    <p:sldId id="280" r:id="rId7"/>
    <p:sldId id="281" r:id="rId8"/>
    <p:sldId id="294" r:id="rId9"/>
    <p:sldId id="293" r:id="rId10"/>
    <p:sldId id="292" r:id="rId11"/>
    <p:sldId id="315" r:id="rId12"/>
    <p:sldId id="316" r:id="rId13"/>
    <p:sldId id="303" r:id="rId14"/>
    <p:sldId id="298" r:id="rId15"/>
    <p:sldId id="282" r:id="rId16"/>
    <p:sldId id="299" r:id="rId17"/>
    <p:sldId id="300" r:id="rId18"/>
    <p:sldId id="285"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C1233D-1604-B348-9A47-C357F9343560}">
          <p14:sldIdLst>
            <p14:sldId id="256"/>
            <p14:sldId id="276"/>
            <p14:sldId id="289"/>
            <p14:sldId id="302"/>
            <p14:sldId id="278"/>
            <p14:sldId id="280"/>
            <p14:sldId id="281"/>
            <p14:sldId id="294"/>
            <p14:sldId id="293"/>
            <p14:sldId id="292"/>
            <p14:sldId id="315"/>
            <p14:sldId id="316"/>
            <p14:sldId id="303"/>
            <p14:sldId id="298"/>
            <p14:sldId id="282"/>
            <p14:sldId id="299"/>
            <p14:sldId id="300"/>
            <p14:sldId id="285"/>
            <p14:sldId id="301"/>
          </p14:sldIdLst>
        </p14:section>
      </p14:sectionLst>
    </p:ex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3B"/>
    <a:srgbClr val="5F91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35AA8-D657-7D4E-A2FF-B95592AAE6FB}" v="1181" dt="2020-11-16T21:07:57.8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46" autoAdjust="0"/>
    <p:restoredTop sz="94652" autoAdjust="0"/>
  </p:normalViewPr>
  <p:slideViewPr>
    <p:cSldViewPr snapToGrid="0" showGuides="1">
      <p:cViewPr varScale="1">
        <p:scale>
          <a:sx n="114" d="100"/>
          <a:sy n="114" d="100"/>
        </p:scale>
        <p:origin x="704" y="184"/>
      </p:cViewPr>
      <p:guideLst>
        <p:guide orient="horz" pos="2328"/>
        <p:guide pos="3864"/>
        <p:guide pos="7512"/>
        <p:guide pos="144"/>
        <p:guide orient="horz" pos="624"/>
        <p:guide orient="horz"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87FB3-E9C8-7A4F-A5B9-9ACE10D00BE2}" type="doc">
      <dgm:prSet loTypeId="urn:microsoft.com/office/officeart/2005/8/layout/process3" loCatId="" qsTypeId="urn:microsoft.com/office/officeart/2005/8/quickstyle/simple1" qsCatId="simple" csTypeId="urn:microsoft.com/office/officeart/2005/8/colors/colorful1" csCatId="colorful" phldr="1"/>
      <dgm:spPr/>
      <dgm:t>
        <a:bodyPr/>
        <a:lstStyle/>
        <a:p>
          <a:endParaRPr lang="en-US"/>
        </a:p>
      </dgm:t>
    </dgm:pt>
    <dgm:pt modelId="{4DD10BD5-3F04-D841-A6EF-66CE655A57B1}">
      <dgm:prSet phldrT="[Text]"/>
      <dgm:spPr/>
      <dgm:t>
        <a:bodyPr/>
        <a:lstStyle/>
        <a:p>
          <a:r>
            <a:rPr lang="en-US" b="1" dirty="0"/>
            <a:t>Dataset</a:t>
          </a:r>
        </a:p>
      </dgm:t>
    </dgm:pt>
    <dgm:pt modelId="{A7720851-D7B8-5940-A769-BDA9DBBD8CAF}" type="parTrans" cxnId="{A57A1255-0DD9-314B-B438-75386F7D9257}">
      <dgm:prSet/>
      <dgm:spPr/>
      <dgm:t>
        <a:bodyPr/>
        <a:lstStyle/>
        <a:p>
          <a:endParaRPr lang="en-US"/>
        </a:p>
      </dgm:t>
    </dgm:pt>
    <dgm:pt modelId="{3D0DC0CC-6A50-6D4C-BDF6-A0C201E699A0}" type="sibTrans" cxnId="{A57A1255-0DD9-314B-B438-75386F7D9257}">
      <dgm:prSet/>
      <dgm:spPr/>
      <dgm:t>
        <a:bodyPr/>
        <a:lstStyle/>
        <a:p>
          <a:endParaRPr lang="en-US"/>
        </a:p>
      </dgm:t>
    </dgm:pt>
    <dgm:pt modelId="{8170251A-F1C0-C54D-ABE5-9F69D1CC98E4}">
      <dgm:prSet phldrT="[Text]"/>
      <dgm:spPr/>
      <dgm:t>
        <a:bodyPr/>
        <a:lstStyle/>
        <a:p>
          <a:r>
            <a:rPr lang="en-US" dirty="0"/>
            <a:t>Dataset Collection</a:t>
          </a:r>
        </a:p>
      </dgm:t>
    </dgm:pt>
    <dgm:pt modelId="{73E9FD6F-4452-C54A-AE2A-908A80D6EE3F}" type="parTrans" cxnId="{2DBA4B7D-FDD3-C34F-93BF-CD4FAF68823C}">
      <dgm:prSet/>
      <dgm:spPr/>
      <dgm:t>
        <a:bodyPr/>
        <a:lstStyle/>
        <a:p>
          <a:endParaRPr lang="en-US"/>
        </a:p>
      </dgm:t>
    </dgm:pt>
    <dgm:pt modelId="{8D15579E-2AD8-7D45-BCD3-F9038D253C1B}" type="sibTrans" cxnId="{2DBA4B7D-FDD3-C34F-93BF-CD4FAF68823C}">
      <dgm:prSet/>
      <dgm:spPr/>
      <dgm:t>
        <a:bodyPr/>
        <a:lstStyle/>
        <a:p>
          <a:endParaRPr lang="en-US"/>
        </a:p>
      </dgm:t>
    </dgm:pt>
    <dgm:pt modelId="{9C9382EE-7E37-854A-82F0-22A240F9A353}">
      <dgm:prSet phldrT="[Text]"/>
      <dgm:spPr/>
      <dgm:t>
        <a:bodyPr/>
        <a:lstStyle/>
        <a:p>
          <a:r>
            <a:rPr lang="en-US" b="1" dirty="0"/>
            <a:t>Architectures</a:t>
          </a:r>
        </a:p>
      </dgm:t>
    </dgm:pt>
    <dgm:pt modelId="{B85F7DBF-A9D1-6347-ACA6-0C41B752DF7A}" type="parTrans" cxnId="{9F354CD1-2B3D-E24C-8029-B14FE7CA679C}">
      <dgm:prSet/>
      <dgm:spPr/>
      <dgm:t>
        <a:bodyPr/>
        <a:lstStyle/>
        <a:p>
          <a:endParaRPr lang="en-US"/>
        </a:p>
      </dgm:t>
    </dgm:pt>
    <dgm:pt modelId="{2B87F248-2810-B846-9D40-B138FC45C432}" type="sibTrans" cxnId="{9F354CD1-2B3D-E24C-8029-B14FE7CA679C}">
      <dgm:prSet/>
      <dgm:spPr/>
      <dgm:t>
        <a:bodyPr/>
        <a:lstStyle/>
        <a:p>
          <a:endParaRPr lang="en-US"/>
        </a:p>
      </dgm:t>
    </dgm:pt>
    <dgm:pt modelId="{BAD129B4-EBA3-5442-9BBB-D8D46FF07D65}">
      <dgm:prSet phldrT="[Text]"/>
      <dgm:spPr/>
      <dgm:t>
        <a:bodyPr/>
        <a:lstStyle/>
        <a:p>
          <a:r>
            <a:rPr lang="en-US" dirty="0"/>
            <a:t>Convolution Neural Network from Scratch</a:t>
          </a:r>
        </a:p>
      </dgm:t>
    </dgm:pt>
    <dgm:pt modelId="{E04B8DBD-C9B7-4F4F-9B98-B2CF6C9054C3}" type="parTrans" cxnId="{AC1339C4-50AE-484A-84D9-8D3496EC16D8}">
      <dgm:prSet/>
      <dgm:spPr/>
      <dgm:t>
        <a:bodyPr/>
        <a:lstStyle/>
        <a:p>
          <a:endParaRPr lang="en-US"/>
        </a:p>
      </dgm:t>
    </dgm:pt>
    <dgm:pt modelId="{AF7349FE-5B7B-8A4A-BD7A-C2497006A857}" type="sibTrans" cxnId="{AC1339C4-50AE-484A-84D9-8D3496EC16D8}">
      <dgm:prSet/>
      <dgm:spPr/>
      <dgm:t>
        <a:bodyPr/>
        <a:lstStyle/>
        <a:p>
          <a:endParaRPr lang="en-US"/>
        </a:p>
      </dgm:t>
    </dgm:pt>
    <dgm:pt modelId="{14569E51-106C-7342-BB70-1CE5F982A729}">
      <dgm:prSet phldrT="[Text]"/>
      <dgm:spPr/>
      <dgm:t>
        <a:bodyPr/>
        <a:lstStyle/>
        <a:p>
          <a:r>
            <a:rPr lang="en-US" dirty="0"/>
            <a:t>Dataset Exploration</a:t>
          </a:r>
        </a:p>
      </dgm:t>
    </dgm:pt>
    <dgm:pt modelId="{C32EDCE9-77A0-8A4B-8E3C-3A2F4AEBB751}" type="parTrans" cxnId="{ADF50DC2-1706-C349-A9D0-8202275B3D59}">
      <dgm:prSet/>
      <dgm:spPr/>
      <dgm:t>
        <a:bodyPr/>
        <a:lstStyle/>
        <a:p>
          <a:endParaRPr lang="en-US"/>
        </a:p>
      </dgm:t>
    </dgm:pt>
    <dgm:pt modelId="{FF9FBB37-F211-E54E-8573-76341C063F2D}" type="sibTrans" cxnId="{ADF50DC2-1706-C349-A9D0-8202275B3D59}">
      <dgm:prSet/>
      <dgm:spPr/>
      <dgm:t>
        <a:bodyPr/>
        <a:lstStyle/>
        <a:p>
          <a:endParaRPr lang="en-US"/>
        </a:p>
      </dgm:t>
    </dgm:pt>
    <dgm:pt modelId="{C332E388-452E-CD4A-B067-D9251A8295BB}">
      <dgm:prSet phldrT="[Text]"/>
      <dgm:spPr/>
      <dgm:t>
        <a:bodyPr/>
        <a:lstStyle/>
        <a:p>
          <a:r>
            <a:rPr lang="en-US" dirty="0"/>
            <a:t>Dataset Spilt</a:t>
          </a:r>
        </a:p>
      </dgm:t>
    </dgm:pt>
    <dgm:pt modelId="{D84F1360-734A-B14E-AAB8-832592034DE0}" type="parTrans" cxnId="{F4211312-D37D-0F49-AAAD-B49CE96811BA}">
      <dgm:prSet/>
      <dgm:spPr/>
      <dgm:t>
        <a:bodyPr/>
        <a:lstStyle/>
        <a:p>
          <a:endParaRPr lang="en-US"/>
        </a:p>
      </dgm:t>
    </dgm:pt>
    <dgm:pt modelId="{60F0EFD5-DF03-BF4B-9584-391947438291}" type="sibTrans" cxnId="{F4211312-D37D-0F49-AAAD-B49CE96811BA}">
      <dgm:prSet/>
      <dgm:spPr/>
      <dgm:t>
        <a:bodyPr/>
        <a:lstStyle/>
        <a:p>
          <a:endParaRPr lang="en-US"/>
        </a:p>
      </dgm:t>
    </dgm:pt>
    <dgm:pt modelId="{638D1090-604E-854F-A88E-70D7F110DC4D}">
      <dgm:prSet phldrT="[Text]"/>
      <dgm:spPr/>
      <dgm:t>
        <a:bodyPr/>
        <a:lstStyle/>
        <a:p>
          <a:r>
            <a:rPr lang="en-US" dirty="0"/>
            <a:t>Dataset pre-processing</a:t>
          </a:r>
        </a:p>
      </dgm:t>
    </dgm:pt>
    <dgm:pt modelId="{F01E52AB-965A-2046-AB24-8203C4A6AC8C}" type="parTrans" cxnId="{F6931703-BECD-C848-9178-751197C50B81}">
      <dgm:prSet/>
      <dgm:spPr/>
      <dgm:t>
        <a:bodyPr/>
        <a:lstStyle/>
        <a:p>
          <a:endParaRPr lang="en-US"/>
        </a:p>
      </dgm:t>
    </dgm:pt>
    <dgm:pt modelId="{7F36C224-5299-034C-B770-FE733F80E1BA}" type="sibTrans" cxnId="{F6931703-BECD-C848-9178-751197C50B81}">
      <dgm:prSet/>
      <dgm:spPr/>
      <dgm:t>
        <a:bodyPr/>
        <a:lstStyle/>
        <a:p>
          <a:endParaRPr lang="en-US"/>
        </a:p>
      </dgm:t>
    </dgm:pt>
    <dgm:pt modelId="{54DCA8BF-6A9F-CD4E-AC20-BEBA19FB25E8}">
      <dgm:prSet phldrT="[Text]"/>
      <dgm:spPr/>
      <dgm:t>
        <a:bodyPr/>
        <a:lstStyle/>
        <a:p>
          <a:r>
            <a:rPr lang="en-US" dirty="0"/>
            <a:t>Transfer learning with VGG-19 via fine-tuning </a:t>
          </a:r>
        </a:p>
      </dgm:t>
    </dgm:pt>
    <dgm:pt modelId="{0B9FBD03-BB2B-AB4E-9803-170AFC356BB3}" type="parTrans" cxnId="{D34E0732-098C-2942-8CB9-A1C7A2FC8922}">
      <dgm:prSet/>
      <dgm:spPr/>
      <dgm:t>
        <a:bodyPr/>
        <a:lstStyle/>
        <a:p>
          <a:endParaRPr lang="en-US"/>
        </a:p>
      </dgm:t>
    </dgm:pt>
    <dgm:pt modelId="{444716AC-D5AE-0546-94BC-C4BB8BB586EF}" type="sibTrans" cxnId="{D34E0732-098C-2942-8CB9-A1C7A2FC8922}">
      <dgm:prSet/>
      <dgm:spPr/>
      <dgm:t>
        <a:bodyPr/>
        <a:lstStyle/>
        <a:p>
          <a:endParaRPr lang="en-US"/>
        </a:p>
      </dgm:t>
    </dgm:pt>
    <dgm:pt modelId="{BF822A7C-022C-4245-871A-E010C400D17C}">
      <dgm:prSet phldrT="[Text]"/>
      <dgm:spPr/>
      <dgm:t>
        <a:bodyPr/>
        <a:lstStyle/>
        <a:p>
          <a:r>
            <a:rPr lang="en-US" b="1" dirty="0"/>
            <a:t>Evaluation</a:t>
          </a:r>
        </a:p>
      </dgm:t>
    </dgm:pt>
    <dgm:pt modelId="{7DEE2785-BEA7-AB4D-9695-2FAFCE050FCC}" type="parTrans" cxnId="{99358693-5C38-7342-A3CB-EE0B4EE1487F}">
      <dgm:prSet/>
      <dgm:spPr/>
      <dgm:t>
        <a:bodyPr/>
        <a:lstStyle/>
        <a:p>
          <a:endParaRPr lang="en-US"/>
        </a:p>
      </dgm:t>
    </dgm:pt>
    <dgm:pt modelId="{0D89B4BF-8474-B143-9E24-971E11F94085}" type="sibTrans" cxnId="{99358693-5C38-7342-A3CB-EE0B4EE1487F}">
      <dgm:prSet/>
      <dgm:spPr/>
      <dgm:t>
        <a:bodyPr/>
        <a:lstStyle/>
        <a:p>
          <a:endParaRPr lang="en-US"/>
        </a:p>
      </dgm:t>
    </dgm:pt>
    <dgm:pt modelId="{EF2864EE-650A-F044-8789-407D590D633C}">
      <dgm:prSet phldrT="[Text]"/>
      <dgm:spPr/>
      <dgm:t>
        <a:bodyPr/>
        <a:lstStyle/>
        <a:p>
          <a:r>
            <a:rPr lang="en-US" dirty="0"/>
            <a:t>Loss</a:t>
          </a:r>
        </a:p>
      </dgm:t>
    </dgm:pt>
    <dgm:pt modelId="{E13E66B9-1951-D147-9012-70E825EDC6E5}" type="parTrans" cxnId="{AD5450A6-3F83-A241-9849-F69AABD0D3FE}">
      <dgm:prSet/>
      <dgm:spPr/>
      <dgm:t>
        <a:bodyPr/>
        <a:lstStyle/>
        <a:p>
          <a:endParaRPr lang="en-US"/>
        </a:p>
      </dgm:t>
    </dgm:pt>
    <dgm:pt modelId="{832260FB-E68E-B743-A19C-A7C4CDF6B989}" type="sibTrans" cxnId="{AD5450A6-3F83-A241-9849-F69AABD0D3FE}">
      <dgm:prSet/>
      <dgm:spPr/>
      <dgm:t>
        <a:bodyPr/>
        <a:lstStyle/>
        <a:p>
          <a:endParaRPr lang="en-US"/>
        </a:p>
      </dgm:t>
    </dgm:pt>
    <dgm:pt modelId="{2051B930-A8EA-8B46-8384-AD4D07D60C2D}">
      <dgm:prSet phldrT="[Text]"/>
      <dgm:spPr/>
      <dgm:t>
        <a:bodyPr/>
        <a:lstStyle/>
        <a:p>
          <a:r>
            <a:rPr lang="en-US" dirty="0"/>
            <a:t>Accuracy</a:t>
          </a:r>
        </a:p>
      </dgm:t>
    </dgm:pt>
    <dgm:pt modelId="{CBB0928E-931F-0F44-AA8D-560462679379}" type="parTrans" cxnId="{212C9E35-A4A6-B544-90AA-36C0B8D8C549}">
      <dgm:prSet/>
      <dgm:spPr/>
      <dgm:t>
        <a:bodyPr/>
        <a:lstStyle/>
        <a:p>
          <a:endParaRPr lang="en-US"/>
        </a:p>
      </dgm:t>
    </dgm:pt>
    <dgm:pt modelId="{A15ADC87-93CB-6F4F-8ED5-0816D0C696B5}" type="sibTrans" cxnId="{212C9E35-A4A6-B544-90AA-36C0B8D8C549}">
      <dgm:prSet/>
      <dgm:spPr/>
      <dgm:t>
        <a:bodyPr/>
        <a:lstStyle/>
        <a:p>
          <a:endParaRPr lang="en-US"/>
        </a:p>
      </dgm:t>
    </dgm:pt>
    <dgm:pt modelId="{00E472C8-D0ED-9445-8D33-69BB4A51D242}">
      <dgm:prSet phldrT="[Text]"/>
      <dgm:spPr/>
      <dgm:t>
        <a:bodyPr/>
        <a:lstStyle/>
        <a:p>
          <a:r>
            <a:rPr lang="en-US" dirty="0"/>
            <a:t>Confusion Matrix </a:t>
          </a:r>
        </a:p>
      </dgm:t>
    </dgm:pt>
    <dgm:pt modelId="{7D3B4D69-FF34-044F-B6D8-C09278F6A449}" type="parTrans" cxnId="{D153B6A4-A810-874B-9DA9-2F4BB4B6F8A5}">
      <dgm:prSet/>
      <dgm:spPr/>
      <dgm:t>
        <a:bodyPr/>
        <a:lstStyle/>
        <a:p>
          <a:endParaRPr lang="en-US"/>
        </a:p>
      </dgm:t>
    </dgm:pt>
    <dgm:pt modelId="{AD84B527-B61D-C647-98F6-6840CCC289CB}" type="sibTrans" cxnId="{D153B6A4-A810-874B-9DA9-2F4BB4B6F8A5}">
      <dgm:prSet/>
      <dgm:spPr/>
      <dgm:t>
        <a:bodyPr/>
        <a:lstStyle/>
        <a:p>
          <a:endParaRPr lang="en-US"/>
        </a:p>
      </dgm:t>
    </dgm:pt>
    <dgm:pt modelId="{8692AB2C-1618-4741-ADEB-682D13DAA1CD}">
      <dgm:prSet phldrT="[Text]"/>
      <dgm:spPr/>
      <dgm:t>
        <a:bodyPr/>
        <a:lstStyle/>
        <a:p>
          <a:r>
            <a:rPr lang="en-US" b="1" dirty="0"/>
            <a:t>Techniques</a:t>
          </a:r>
        </a:p>
      </dgm:t>
    </dgm:pt>
    <dgm:pt modelId="{1765FE40-B608-8547-9131-4A86BABE1094}" type="parTrans" cxnId="{D67623DF-53D0-CC40-8179-64EE931B00A0}">
      <dgm:prSet/>
      <dgm:spPr/>
      <dgm:t>
        <a:bodyPr/>
        <a:lstStyle/>
        <a:p>
          <a:endParaRPr lang="en-US"/>
        </a:p>
      </dgm:t>
    </dgm:pt>
    <dgm:pt modelId="{E27B1E6D-4448-4B4C-83D0-1005B605E9A3}" type="sibTrans" cxnId="{D67623DF-53D0-CC40-8179-64EE931B00A0}">
      <dgm:prSet/>
      <dgm:spPr/>
      <dgm:t>
        <a:bodyPr/>
        <a:lstStyle/>
        <a:p>
          <a:endParaRPr lang="en-US"/>
        </a:p>
      </dgm:t>
    </dgm:pt>
    <dgm:pt modelId="{85AF49CF-AEF8-C246-B698-7BD8CD133A92}">
      <dgm:prSet/>
      <dgm:spPr/>
      <dgm:t>
        <a:bodyPr/>
        <a:lstStyle/>
        <a:p>
          <a:r>
            <a:rPr lang="en-US" dirty="0"/>
            <a:t>Image Data Generator</a:t>
          </a:r>
        </a:p>
      </dgm:t>
    </dgm:pt>
    <dgm:pt modelId="{72FDA222-27B6-014B-B3AF-807C89FB36AD}" type="parTrans" cxnId="{41613DE2-B180-F04C-A092-AF9D0780E32A}">
      <dgm:prSet/>
      <dgm:spPr/>
      <dgm:t>
        <a:bodyPr/>
        <a:lstStyle/>
        <a:p>
          <a:endParaRPr lang="en-US"/>
        </a:p>
      </dgm:t>
    </dgm:pt>
    <dgm:pt modelId="{17ECAB3D-47C5-F245-BF57-D22BCF423661}" type="sibTrans" cxnId="{41613DE2-B180-F04C-A092-AF9D0780E32A}">
      <dgm:prSet/>
      <dgm:spPr/>
      <dgm:t>
        <a:bodyPr/>
        <a:lstStyle/>
        <a:p>
          <a:endParaRPr lang="en-US"/>
        </a:p>
      </dgm:t>
    </dgm:pt>
    <dgm:pt modelId="{7F277542-5EB0-B145-A9A5-1810127B86AA}">
      <dgm:prSet/>
      <dgm:spPr/>
      <dgm:t>
        <a:bodyPr/>
        <a:lstStyle/>
        <a:p>
          <a:r>
            <a:rPr lang="en-US"/>
            <a:t>Transfer Learning </a:t>
          </a:r>
          <a:endParaRPr lang="en-US" dirty="0"/>
        </a:p>
      </dgm:t>
    </dgm:pt>
    <dgm:pt modelId="{45FFC6B4-8342-184A-B0FF-054AB29F9BC1}" type="parTrans" cxnId="{22B1F570-4B8B-4A48-B4E8-EE3D99991737}">
      <dgm:prSet/>
      <dgm:spPr/>
      <dgm:t>
        <a:bodyPr/>
        <a:lstStyle/>
        <a:p>
          <a:endParaRPr lang="en-US"/>
        </a:p>
      </dgm:t>
    </dgm:pt>
    <dgm:pt modelId="{E2BCA5E6-1AE3-4F47-BDE2-D208F5BF9AC8}" type="sibTrans" cxnId="{22B1F570-4B8B-4A48-B4E8-EE3D99991737}">
      <dgm:prSet/>
      <dgm:spPr/>
      <dgm:t>
        <a:bodyPr/>
        <a:lstStyle/>
        <a:p>
          <a:endParaRPr lang="en-US"/>
        </a:p>
      </dgm:t>
    </dgm:pt>
    <dgm:pt modelId="{ADF47248-8698-964D-899D-63BFF015805F}">
      <dgm:prSet/>
      <dgm:spPr/>
      <dgm:t>
        <a:bodyPr/>
        <a:lstStyle/>
        <a:p>
          <a:r>
            <a:rPr lang="en-US"/>
            <a:t>Image Data Augmentation</a:t>
          </a:r>
          <a:endParaRPr lang="en-US" dirty="0"/>
        </a:p>
      </dgm:t>
    </dgm:pt>
    <dgm:pt modelId="{665F7907-5E92-264A-A9DE-C14FE5070DF9}" type="parTrans" cxnId="{2D98B738-23DE-9D40-85C0-C7484D539CA2}">
      <dgm:prSet/>
      <dgm:spPr/>
      <dgm:t>
        <a:bodyPr/>
        <a:lstStyle/>
        <a:p>
          <a:endParaRPr lang="en-US"/>
        </a:p>
      </dgm:t>
    </dgm:pt>
    <dgm:pt modelId="{C156F339-E88A-8142-8184-4BE92A6BBADE}" type="sibTrans" cxnId="{2D98B738-23DE-9D40-85C0-C7484D539CA2}">
      <dgm:prSet/>
      <dgm:spPr/>
      <dgm:t>
        <a:bodyPr/>
        <a:lstStyle/>
        <a:p>
          <a:endParaRPr lang="en-US"/>
        </a:p>
      </dgm:t>
    </dgm:pt>
    <dgm:pt modelId="{B834FE8E-B778-5244-9DEE-8BA1DFEA0AB8}">
      <dgm:prSet/>
      <dgm:spPr/>
      <dgm:t>
        <a:bodyPr/>
        <a:lstStyle/>
        <a:p>
          <a:r>
            <a:rPr lang="en-US" dirty="0"/>
            <a:t>Dropout</a:t>
          </a:r>
        </a:p>
      </dgm:t>
    </dgm:pt>
    <dgm:pt modelId="{968E8B74-DBEF-6D48-A484-C4D0E0D90600}" type="parTrans" cxnId="{CED158DE-5ED7-7C44-A361-EAE25B11EC05}">
      <dgm:prSet/>
      <dgm:spPr/>
      <dgm:t>
        <a:bodyPr/>
        <a:lstStyle/>
        <a:p>
          <a:endParaRPr lang="en-US"/>
        </a:p>
      </dgm:t>
    </dgm:pt>
    <dgm:pt modelId="{CBFE499D-DFC0-9141-AB23-208B34EC828A}" type="sibTrans" cxnId="{CED158DE-5ED7-7C44-A361-EAE25B11EC05}">
      <dgm:prSet/>
      <dgm:spPr/>
      <dgm:t>
        <a:bodyPr/>
        <a:lstStyle/>
        <a:p>
          <a:endParaRPr lang="en-US"/>
        </a:p>
      </dgm:t>
    </dgm:pt>
    <dgm:pt modelId="{6686A2AF-25A4-1D40-A9DC-008713DE0F6C}" type="pres">
      <dgm:prSet presAssocID="{99C87FB3-E9C8-7A4F-A5B9-9ACE10D00BE2}" presName="linearFlow" presStyleCnt="0">
        <dgm:presLayoutVars>
          <dgm:dir/>
          <dgm:animLvl val="lvl"/>
          <dgm:resizeHandles val="exact"/>
        </dgm:presLayoutVars>
      </dgm:prSet>
      <dgm:spPr/>
    </dgm:pt>
    <dgm:pt modelId="{02ED1FD4-7F88-1C46-87EE-40C1556C878A}" type="pres">
      <dgm:prSet presAssocID="{4DD10BD5-3F04-D841-A6EF-66CE655A57B1}" presName="composite" presStyleCnt="0"/>
      <dgm:spPr/>
    </dgm:pt>
    <dgm:pt modelId="{98C99D40-64ED-304D-974F-5810D9F6924F}" type="pres">
      <dgm:prSet presAssocID="{4DD10BD5-3F04-D841-A6EF-66CE655A57B1}" presName="parTx" presStyleLbl="node1" presStyleIdx="0" presStyleCnt="4">
        <dgm:presLayoutVars>
          <dgm:chMax val="0"/>
          <dgm:chPref val="0"/>
          <dgm:bulletEnabled val="1"/>
        </dgm:presLayoutVars>
      </dgm:prSet>
      <dgm:spPr/>
    </dgm:pt>
    <dgm:pt modelId="{D2F76A9B-3964-E74B-B536-D376B9C34140}" type="pres">
      <dgm:prSet presAssocID="{4DD10BD5-3F04-D841-A6EF-66CE655A57B1}" presName="parSh" presStyleLbl="node1" presStyleIdx="0" presStyleCnt="4"/>
      <dgm:spPr/>
    </dgm:pt>
    <dgm:pt modelId="{098EDB9A-C6F6-0B4E-8FF0-64E146A3E9E2}" type="pres">
      <dgm:prSet presAssocID="{4DD10BD5-3F04-D841-A6EF-66CE655A57B1}" presName="desTx" presStyleLbl="fgAcc1" presStyleIdx="0" presStyleCnt="4" custLinFactNeighborY="3276">
        <dgm:presLayoutVars>
          <dgm:bulletEnabled val="1"/>
        </dgm:presLayoutVars>
      </dgm:prSet>
      <dgm:spPr/>
    </dgm:pt>
    <dgm:pt modelId="{3519363C-E60C-694F-A350-40DC484B707C}" type="pres">
      <dgm:prSet presAssocID="{3D0DC0CC-6A50-6D4C-BDF6-A0C201E699A0}" presName="sibTrans" presStyleLbl="sibTrans2D1" presStyleIdx="0" presStyleCnt="3"/>
      <dgm:spPr/>
    </dgm:pt>
    <dgm:pt modelId="{E7F8202F-885F-1E4F-B068-4C0D1D60E472}" type="pres">
      <dgm:prSet presAssocID="{3D0DC0CC-6A50-6D4C-BDF6-A0C201E699A0}" presName="connTx" presStyleLbl="sibTrans2D1" presStyleIdx="0" presStyleCnt="3"/>
      <dgm:spPr/>
    </dgm:pt>
    <dgm:pt modelId="{1F9845D5-41E6-7F49-8C18-FC5D24D0AF7E}" type="pres">
      <dgm:prSet presAssocID="{9C9382EE-7E37-854A-82F0-22A240F9A353}" presName="composite" presStyleCnt="0"/>
      <dgm:spPr/>
    </dgm:pt>
    <dgm:pt modelId="{1170A9E2-B0FA-B244-840D-848CD8DB3075}" type="pres">
      <dgm:prSet presAssocID="{9C9382EE-7E37-854A-82F0-22A240F9A353}" presName="parTx" presStyleLbl="node1" presStyleIdx="0" presStyleCnt="4">
        <dgm:presLayoutVars>
          <dgm:chMax val="0"/>
          <dgm:chPref val="0"/>
          <dgm:bulletEnabled val="1"/>
        </dgm:presLayoutVars>
      </dgm:prSet>
      <dgm:spPr/>
    </dgm:pt>
    <dgm:pt modelId="{B85F1E3B-D6FE-1142-B6EC-C09AA0629972}" type="pres">
      <dgm:prSet presAssocID="{9C9382EE-7E37-854A-82F0-22A240F9A353}" presName="parSh" presStyleLbl="node1" presStyleIdx="1" presStyleCnt="4"/>
      <dgm:spPr/>
    </dgm:pt>
    <dgm:pt modelId="{45F0EB68-2643-6D48-BBF3-A3735ABD0B06}" type="pres">
      <dgm:prSet presAssocID="{9C9382EE-7E37-854A-82F0-22A240F9A353}" presName="desTx" presStyleLbl="fgAcc1" presStyleIdx="1" presStyleCnt="4" custLinFactNeighborY="4914">
        <dgm:presLayoutVars>
          <dgm:bulletEnabled val="1"/>
        </dgm:presLayoutVars>
      </dgm:prSet>
      <dgm:spPr/>
    </dgm:pt>
    <dgm:pt modelId="{C7188957-3822-3443-991A-A3C60C31422F}" type="pres">
      <dgm:prSet presAssocID="{2B87F248-2810-B846-9D40-B138FC45C432}" presName="sibTrans" presStyleLbl="sibTrans2D1" presStyleIdx="1" presStyleCnt="3"/>
      <dgm:spPr/>
    </dgm:pt>
    <dgm:pt modelId="{A3FB48E0-3A91-9C47-AB71-7DB479AD1449}" type="pres">
      <dgm:prSet presAssocID="{2B87F248-2810-B846-9D40-B138FC45C432}" presName="connTx" presStyleLbl="sibTrans2D1" presStyleIdx="1" presStyleCnt="3"/>
      <dgm:spPr/>
    </dgm:pt>
    <dgm:pt modelId="{649B9E87-6E89-844C-9893-2AF6F2C4535F}" type="pres">
      <dgm:prSet presAssocID="{8692AB2C-1618-4741-ADEB-682D13DAA1CD}" presName="composite" presStyleCnt="0"/>
      <dgm:spPr/>
    </dgm:pt>
    <dgm:pt modelId="{DEBCC3E4-720B-D545-B13A-CEC62B43E4E2}" type="pres">
      <dgm:prSet presAssocID="{8692AB2C-1618-4741-ADEB-682D13DAA1CD}" presName="parTx" presStyleLbl="node1" presStyleIdx="1" presStyleCnt="4">
        <dgm:presLayoutVars>
          <dgm:chMax val="0"/>
          <dgm:chPref val="0"/>
          <dgm:bulletEnabled val="1"/>
        </dgm:presLayoutVars>
      </dgm:prSet>
      <dgm:spPr/>
    </dgm:pt>
    <dgm:pt modelId="{4CC43947-A4C8-5048-8C27-523FB2806CA4}" type="pres">
      <dgm:prSet presAssocID="{8692AB2C-1618-4741-ADEB-682D13DAA1CD}" presName="parSh" presStyleLbl="node1" presStyleIdx="2" presStyleCnt="4"/>
      <dgm:spPr/>
    </dgm:pt>
    <dgm:pt modelId="{A7D15EE3-A13B-394D-9698-BE0AD9B533B0}" type="pres">
      <dgm:prSet presAssocID="{8692AB2C-1618-4741-ADEB-682D13DAA1CD}" presName="desTx" presStyleLbl="fgAcc1" presStyleIdx="2" presStyleCnt="4" custLinFactNeighborY="6006">
        <dgm:presLayoutVars>
          <dgm:bulletEnabled val="1"/>
        </dgm:presLayoutVars>
      </dgm:prSet>
      <dgm:spPr/>
    </dgm:pt>
    <dgm:pt modelId="{76ECDE3A-9CD5-E241-9F53-E152BAE4C568}" type="pres">
      <dgm:prSet presAssocID="{E27B1E6D-4448-4B4C-83D0-1005B605E9A3}" presName="sibTrans" presStyleLbl="sibTrans2D1" presStyleIdx="2" presStyleCnt="3"/>
      <dgm:spPr/>
    </dgm:pt>
    <dgm:pt modelId="{F1025FE4-2C8A-EB40-8F33-3B521D13EC69}" type="pres">
      <dgm:prSet presAssocID="{E27B1E6D-4448-4B4C-83D0-1005B605E9A3}" presName="connTx" presStyleLbl="sibTrans2D1" presStyleIdx="2" presStyleCnt="3"/>
      <dgm:spPr/>
    </dgm:pt>
    <dgm:pt modelId="{63CEB48C-2011-F94D-817F-82D1229304C9}" type="pres">
      <dgm:prSet presAssocID="{BF822A7C-022C-4245-871A-E010C400D17C}" presName="composite" presStyleCnt="0"/>
      <dgm:spPr/>
    </dgm:pt>
    <dgm:pt modelId="{AEF5F2C1-C029-4C48-9B72-9DAA8EAE6E9F}" type="pres">
      <dgm:prSet presAssocID="{BF822A7C-022C-4245-871A-E010C400D17C}" presName="parTx" presStyleLbl="node1" presStyleIdx="2" presStyleCnt="4">
        <dgm:presLayoutVars>
          <dgm:chMax val="0"/>
          <dgm:chPref val="0"/>
          <dgm:bulletEnabled val="1"/>
        </dgm:presLayoutVars>
      </dgm:prSet>
      <dgm:spPr/>
    </dgm:pt>
    <dgm:pt modelId="{DEAB7C5F-3849-D34C-A60C-B2B8D6278BB5}" type="pres">
      <dgm:prSet presAssocID="{BF822A7C-022C-4245-871A-E010C400D17C}" presName="parSh" presStyleLbl="node1" presStyleIdx="3" presStyleCnt="4"/>
      <dgm:spPr/>
    </dgm:pt>
    <dgm:pt modelId="{82FEDED7-1698-764A-AA7F-16DA3573D64D}" type="pres">
      <dgm:prSet presAssocID="{BF822A7C-022C-4245-871A-E010C400D17C}" presName="desTx" presStyleLbl="fgAcc1" presStyleIdx="3" presStyleCnt="4" custLinFactNeighborY="5460">
        <dgm:presLayoutVars>
          <dgm:bulletEnabled val="1"/>
        </dgm:presLayoutVars>
      </dgm:prSet>
      <dgm:spPr/>
    </dgm:pt>
  </dgm:ptLst>
  <dgm:cxnLst>
    <dgm:cxn modelId="{F6931703-BECD-C848-9178-751197C50B81}" srcId="{4DD10BD5-3F04-D841-A6EF-66CE655A57B1}" destId="{638D1090-604E-854F-A88E-70D7F110DC4D}" srcOrd="3" destOrd="0" parTransId="{F01E52AB-965A-2046-AB24-8203C4A6AC8C}" sibTransId="{7F36C224-5299-034C-B770-FE733F80E1BA}"/>
    <dgm:cxn modelId="{F4211312-D37D-0F49-AAAD-B49CE96811BA}" srcId="{4DD10BD5-3F04-D841-A6EF-66CE655A57B1}" destId="{C332E388-452E-CD4A-B067-D9251A8295BB}" srcOrd="2" destOrd="0" parTransId="{D84F1360-734A-B14E-AAB8-832592034DE0}" sibTransId="{60F0EFD5-DF03-BF4B-9584-391947438291}"/>
    <dgm:cxn modelId="{A2C27A17-56F1-F748-830C-C1EA01E8B938}" type="presOf" srcId="{2B87F248-2810-B846-9D40-B138FC45C432}" destId="{A3FB48E0-3A91-9C47-AB71-7DB479AD1449}" srcOrd="1" destOrd="0" presId="urn:microsoft.com/office/officeart/2005/8/layout/process3"/>
    <dgm:cxn modelId="{BEE9CA20-3CBE-0349-9396-393ED17D1D41}" type="presOf" srcId="{638D1090-604E-854F-A88E-70D7F110DC4D}" destId="{098EDB9A-C6F6-0B4E-8FF0-64E146A3E9E2}" srcOrd="0" destOrd="3" presId="urn:microsoft.com/office/officeart/2005/8/layout/process3"/>
    <dgm:cxn modelId="{8D7F3F2A-EBED-164C-A715-960719E42290}" type="presOf" srcId="{EF2864EE-650A-F044-8789-407D590D633C}" destId="{82FEDED7-1698-764A-AA7F-16DA3573D64D}" srcOrd="0" destOrd="0" presId="urn:microsoft.com/office/officeart/2005/8/layout/process3"/>
    <dgm:cxn modelId="{B1CCCC2B-ED52-3C4F-BA5D-9EAA14FD8BC4}" type="presOf" srcId="{B834FE8E-B778-5244-9DEE-8BA1DFEA0AB8}" destId="{A7D15EE3-A13B-394D-9698-BE0AD9B533B0}" srcOrd="0" destOrd="3" presId="urn:microsoft.com/office/officeart/2005/8/layout/process3"/>
    <dgm:cxn modelId="{34AEA831-2EF9-2D48-BD7B-BCECA31FDD9D}" type="presOf" srcId="{14569E51-106C-7342-BB70-1CE5F982A729}" destId="{098EDB9A-C6F6-0B4E-8FF0-64E146A3E9E2}" srcOrd="0" destOrd="1" presId="urn:microsoft.com/office/officeart/2005/8/layout/process3"/>
    <dgm:cxn modelId="{D34E0732-098C-2942-8CB9-A1C7A2FC8922}" srcId="{9C9382EE-7E37-854A-82F0-22A240F9A353}" destId="{54DCA8BF-6A9F-CD4E-AC20-BEBA19FB25E8}" srcOrd="1" destOrd="0" parTransId="{0B9FBD03-BB2B-AB4E-9803-170AFC356BB3}" sibTransId="{444716AC-D5AE-0546-94BC-C4BB8BB586EF}"/>
    <dgm:cxn modelId="{212C9E35-A4A6-B544-90AA-36C0B8D8C549}" srcId="{BF822A7C-022C-4245-871A-E010C400D17C}" destId="{2051B930-A8EA-8B46-8384-AD4D07D60C2D}" srcOrd="1" destOrd="0" parTransId="{CBB0928E-931F-0F44-AA8D-560462679379}" sibTransId="{A15ADC87-93CB-6F4F-8ED5-0816D0C696B5}"/>
    <dgm:cxn modelId="{288BE335-B0A8-5547-AEFA-7D3F4417563F}" type="presOf" srcId="{ADF47248-8698-964D-899D-63BFF015805F}" destId="{A7D15EE3-A13B-394D-9698-BE0AD9B533B0}" srcOrd="0" destOrd="2" presId="urn:microsoft.com/office/officeart/2005/8/layout/process3"/>
    <dgm:cxn modelId="{26D02F37-16BB-4840-9680-D2805BE3E075}" type="presOf" srcId="{8692AB2C-1618-4741-ADEB-682D13DAA1CD}" destId="{4CC43947-A4C8-5048-8C27-523FB2806CA4}" srcOrd="1" destOrd="0" presId="urn:microsoft.com/office/officeart/2005/8/layout/process3"/>
    <dgm:cxn modelId="{2D98B738-23DE-9D40-85C0-C7484D539CA2}" srcId="{8692AB2C-1618-4741-ADEB-682D13DAA1CD}" destId="{ADF47248-8698-964D-899D-63BFF015805F}" srcOrd="2" destOrd="0" parTransId="{665F7907-5E92-264A-A9DE-C14FE5070DF9}" sibTransId="{C156F339-E88A-8142-8184-4BE92A6BBADE}"/>
    <dgm:cxn modelId="{513CBB39-F42A-7A4F-8790-C6FBF1DBD1DC}" type="presOf" srcId="{2B87F248-2810-B846-9D40-B138FC45C432}" destId="{C7188957-3822-3443-991A-A3C60C31422F}" srcOrd="0" destOrd="0" presId="urn:microsoft.com/office/officeart/2005/8/layout/process3"/>
    <dgm:cxn modelId="{825F5046-0C57-4240-8218-E57CA74896B4}" type="presOf" srcId="{4DD10BD5-3F04-D841-A6EF-66CE655A57B1}" destId="{D2F76A9B-3964-E74B-B536-D376B9C34140}" srcOrd="1" destOrd="0" presId="urn:microsoft.com/office/officeart/2005/8/layout/process3"/>
    <dgm:cxn modelId="{6B519752-C2C3-6840-B446-B66A477E562D}" type="presOf" srcId="{C332E388-452E-CD4A-B067-D9251A8295BB}" destId="{098EDB9A-C6F6-0B4E-8FF0-64E146A3E9E2}" srcOrd="0" destOrd="2" presId="urn:microsoft.com/office/officeart/2005/8/layout/process3"/>
    <dgm:cxn modelId="{A57A1255-0DD9-314B-B438-75386F7D9257}" srcId="{99C87FB3-E9C8-7A4F-A5B9-9ACE10D00BE2}" destId="{4DD10BD5-3F04-D841-A6EF-66CE655A57B1}" srcOrd="0" destOrd="0" parTransId="{A7720851-D7B8-5940-A769-BDA9DBBD8CAF}" sibTransId="{3D0DC0CC-6A50-6D4C-BDF6-A0C201E699A0}"/>
    <dgm:cxn modelId="{B29BF561-531C-D74B-8FED-174AF2263B4D}" type="presOf" srcId="{3D0DC0CC-6A50-6D4C-BDF6-A0C201E699A0}" destId="{3519363C-E60C-694F-A350-40DC484B707C}" srcOrd="0" destOrd="0" presId="urn:microsoft.com/office/officeart/2005/8/layout/process3"/>
    <dgm:cxn modelId="{2710B964-725E-7C40-B934-A7C891AD6890}" type="presOf" srcId="{E27B1E6D-4448-4B4C-83D0-1005B605E9A3}" destId="{76ECDE3A-9CD5-E241-9F53-E152BAE4C568}" srcOrd="0" destOrd="0" presId="urn:microsoft.com/office/officeart/2005/8/layout/process3"/>
    <dgm:cxn modelId="{53D86F67-E4D0-5B47-93B1-AD11E9661FE6}" type="presOf" srcId="{BAD129B4-EBA3-5442-9BBB-D8D46FF07D65}" destId="{45F0EB68-2643-6D48-BBF3-A3735ABD0B06}" srcOrd="0" destOrd="0" presId="urn:microsoft.com/office/officeart/2005/8/layout/process3"/>
    <dgm:cxn modelId="{B302DF67-FEA5-8044-836D-A24A8A10157B}" type="presOf" srcId="{E27B1E6D-4448-4B4C-83D0-1005B605E9A3}" destId="{F1025FE4-2C8A-EB40-8F33-3B521D13EC69}" srcOrd="1" destOrd="0" presId="urn:microsoft.com/office/officeart/2005/8/layout/process3"/>
    <dgm:cxn modelId="{B3AD2569-688F-6D45-B763-17D554CF0778}" type="presOf" srcId="{4DD10BD5-3F04-D841-A6EF-66CE655A57B1}" destId="{98C99D40-64ED-304D-974F-5810D9F6924F}" srcOrd="0" destOrd="0" presId="urn:microsoft.com/office/officeart/2005/8/layout/process3"/>
    <dgm:cxn modelId="{22B1F570-4B8B-4A48-B4E8-EE3D99991737}" srcId="{8692AB2C-1618-4741-ADEB-682D13DAA1CD}" destId="{7F277542-5EB0-B145-A9A5-1810127B86AA}" srcOrd="1" destOrd="0" parTransId="{45FFC6B4-8342-184A-B0FF-054AB29F9BC1}" sibTransId="{E2BCA5E6-1AE3-4F47-BDE2-D208F5BF9AC8}"/>
    <dgm:cxn modelId="{3AB6CE7B-BE9C-5549-855E-319169259234}" type="presOf" srcId="{54DCA8BF-6A9F-CD4E-AC20-BEBA19FB25E8}" destId="{45F0EB68-2643-6D48-BBF3-A3735ABD0B06}" srcOrd="0" destOrd="1" presId="urn:microsoft.com/office/officeart/2005/8/layout/process3"/>
    <dgm:cxn modelId="{2DBA4B7D-FDD3-C34F-93BF-CD4FAF68823C}" srcId="{4DD10BD5-3F04-D841-A6EF-66CE655A57B1}" destId="{8170251A-F1C0-C54D-ABE5-9F69D1CC98E4}" srcOrd="0" destOrd="0" parTransId="{73E9FD6F-4452-C54A-AE2A-908A80D6EE3F}" sibTransId="{8D15579E-2AD8-7D45-BCD3-F9038D253C1B}"/>
    <dgm:cxn modelId="{D77B4D84-D504-844A-91CF-D4D7CA258FD6}" type="presOf" srcId="{BF822A7C-022C-4245-871A-E010C400D17C}" destId="{DEAB7C5F-3849-D34C-A60C-B2B8D6278BB5}" srcOrd="1" destOrd="0" presId="urn:microsoft.com/office/officeart/2005/8/layout/process3"/>
    <dgm:cxn modelId="{93E14386-BA17-C44C-888C-20A7DA3352DD}" type="presOf" srcId="{3D0DC0CC-6A50-6D4C-BDF6-A0C201E699A0}" destId="{E7F8202F-885F-1E4F-B068-4C0D1D60E472}" srcOrd="1" destOrd="0" presId="urn:microsoft.com/office/officeart/2005/8/layout/process3"/>
    <dgm:cxn modelId="{99358693-5C38-7342-A3CB-EE0B4EE1487F}" srcId="{99C87FB3-E9C8-7A4F-A5B9-9ACE10D00BE2}" destId="{BF822A7C-022C-4245-871A-E010C400D17C}" srcOrd="3" destOrd="0" parTransId="{7DEE2785-BEA7-AB4D-9695-2FAFCE050FCC}" sibTransId="{0D89B4BF-8474-B143-9E24-971E11F94085}"/>
    <dgm:cxn modelId="{B84E9493-4E08-F749-BE70-226FAE52EB66}" type="presOf" srcId="{99C87FB3-E9C8-7A4F-A5B9-9ACE10D00BE2}" destId="{6686A2AF-25A4-1D40-A9DC-008713DE0F6C}" srcOrd="0" destOrd="0" presId="urn:microsoft.com/office/officeart/2005/8/layout/process3"/>
    <dgm:cxn modelId="{AD5361A0-08DB-3C47-B9FF-58D7FEC24187}" type="presOf" srcId="{2051B930-A8EA-8B46-8384-AD4D07D60C2D}" destId="{82FEDED7-1698-764A-AA7F-16DA3573D64D}" srcOrd="0" destOrd="1" presId="urn:microsoft.com/office/officeart/2005/8/layout/process3"/>
    <dgm:cxn modelId="{D153B6A4-A810-874B-9DA9-2F4BB4B6F8A5}" srcId="{BF822A7C-022C-4245-871A-E010C400D17C}" destId="{00E472C8-D0ED-9445-8D33-69BB4A51D242}" srcOrd="2" destOrd="0" parTransId="{7D3B4D69-FF34-044F-B6D8-C09278F6A449}" sibTransId="{AD84B527-B61D-C647-98F6-6840CCC289CB}"/>
    <dgm:cxn modelId="{AD5450A6-3F83-A241-9849-F69AABD0D3FE}" srcId="{BF822A7C-022C-4245-871A-E010C400D17C}" destId="{EF2864EE-650A-F044-8789-407D590D633C}" srcOrd="0" destOrd="0" parTransId="{E13E66B9-1951-D147-9012-70E825EDC6E5}" sibTransId="{832260FB-E68E-B743-A19C-A7C4CDF6B989}"/>
    <dgm:cxn modelId="{ABB0D4A6-B15D-2144-914F-F8D68BA90604}" type="presOf" srcId="{8170251A-F1C0-C54D-ABE5-9F69D1CC98E4}" destId="{098EDB9A-C6F6-0B4E-8FF0-64E146A3E9E2}" srcOrd="0" destOrd="0" presId="urn:microsoft.com/office/officeart/2005/8/layout/process3"/>
    <dgm:cxn modelId="{A6266EB5-5C05-734D-817A-2A7801318DEC}" type="presOf" srcId="{7F277542-5EB0-B145-A9A5-1810127B86AA}" destId="{A7D15EE3-A13B-394D-9698-BE0AD9B533B0}" srcOrd="0" destOrd="1" presId="urn:microsoft.com/office/officeart/2005/8/layout/process3"/>
    <dgm:cxn modelId="{ADF50DC2-1706-C349-A9D0-8202275B3D59}" srcId="{4DD10BD5-3F04-D841-A6EF-66CE655A57B1}" destId="{14569E51-106C-7342-BB70-1CE5F982A729}" srcOrd="1" destOrd="0" parTransId="{C32EDCE9-77A0-8A4B-8E3C-3A2F4AEBB751}" sibTransId="{FF9FBB37-F211-E54E-8573-76341C063F2D}"/>
    <dgm:cxn modelId="{AC1339C4-50AE-484A-84D9-8D3496EC16D8}" srcId="{9C9382EE-7E37-854A-82F0-22A240F9A353}" destId="{BAD129B4-EBA3-5442-9BBB-D8D46FF07D65}" srcOrd="0" destOrd="0" parTransId="{E04B8DBD-C9B7-4F4F-9B98-B2CF6C9054C3}" sibTransId="{AF7349FE-5B7B-8A4A-BD7A-C2497006A857}"/>
    <dgm:cxn modelId="{6BBA66C4-F55F-B146-BEC9-9530C414F218}" type="presOf" srcId="{9C9382EE-7E37-854A-82F0-22A240F9A353}" destId="{1170A9E2-B0FA-B244-840D-848CD8DB3075}" srcOrd="0" destOrd="0" presId="urn:microsoft.com/office/officeart/2005/8/layout/process3"/>
    <dgm:cxn modelId="{F827C6C4-08A6-1F4A-8B7E-0089239DB4CD}" type="presOf" srcId="{9C9382EE-7E37-854A-82F0-22A240F9A353}" destId="{B85F1E3B-D6FE-1142-B6EC-C09AA0629972}" srcOrd="1" destOrd="0" presId="urn:microsoft.com/office/officeart/2005/8/layout/process3"/>
    <dgm:cxn modelId="{9F354CD1-2B3D-E24C-8029-B14FE7CA679C}" srcId="{99C87FB3-E9C8-7A4F-A5B9-9ACE10D00BE2}" destId="{9C9382EE-7E37-854A-82F0-22A240F9A353}" srcOrd="1" destOrd="0" parTransId="{B85F7DBF-A9D1-6347-ACA6-0C41B752DF7A}" sibTransId="{2B87F248-2810-B846-9D40-B138FC45C432}"/>
    <dgm:cxn modelId="{7FB2BED8-2064-7143-B689-5AF6BDABCF10}" type="presOf" srcId="{00E472C8-D0ED-9445-8D33-69BB4A51D242}" destId="{82FEDED7-1698-764A-AA7F-16DA3573D64D}" srcOrd="0" destOrd="2" presId="urn:microsoft.com/office/officeart/2005/8/layout/process3"/>
    <dgm:cxn modelId="{CED158DE-5ED7-7C44-A361-EAE25B11EC05}" srcId="{8692AB2C-1618-4741-ADEB-682D13DAA1CD}" destId="{B834FE8E-B778-5244-9DEE-8BA1DFEA0AB8}" srcOrd="3" destOrd="0" parTransId="{968E8B74-DBEF-6D48-A484-C4D0E0D90600}" sibTransId="{CBFE499D-DFC0-9141-AB23-208B34EC828A}"/>
    <dgm:cxn modelId="{D67623DF-53D0-CC40-8179-64EE931B00A0}" srcId="{99C87FB3-E9C8-7A4F-A5B9-9ACE10D00BE2}" destId="{8692AB2C-1618-4741-ADEB-682D13DAA1CD}" srcOrd="2" destOrd="0" parTransId="{1765FE40-B608-8547-9131-4A86BABE1094}" sibTransId="{E27B1E6D-4448-4B4C-83D0-1005B605E9A3}"/>
    <dgm:cxn modelId="{41613DE2-B180-F04C-A092-AF9D0780E32A}" srcId="{8692AB2C-1618-4741-ADEB-682D13DAA1CD}" destId="{85AF49CF-AEF8-C246-B698-7BD8CD133A92}" srcOrd="0" destOrd="0" parTransId="{72FDA222-27B6-014B-B3AF-807C89FB36AD}" sibTransId="{17ECAB3D-47C5-F245-BF57-D22BCF423661}"/>
    <dgm:cxn modelId="{98FFB1E3-07CF-4E40-9CC3-EC5D47F474BE}" type="presOf" srcId="{8692AB2C-1618-4741-ADEB-682D13DAA1CD}" destId="{DEBCC3E4-720B-D545-B13A-CEC62B43E4E2}" srcOrd="0" destOrd="0" presId="urn:microsoft.com/office/officeart/2005/8/layout/process3"/>
    <dgm:cxn modelId="{2F5AA0E8-36E9-D84C-A638-C74BC3B4166F}" type="presOf" srcId="{85AF49CF-AEF8-C246-B698-7BD8CD133A92}" destId="{A7D15EE3-A13B-394D-9698-BE0AD9B533B0}" srcOrd="0" destOrd="0" presId="urn:microsoft.com/office/officeart/2005/8/layout/process3"/>
    <dgm:cxn modelId="{5C1A64FB-0B33-AF4B-829D-6512FA04C5D7}" type="presOf" srcId="{BF822A7C-022C-4245-871A-E010C400D17C}" destId="{AEF5F2C1-C029-4C48-9B72-9DAA8EAE6E9F}" srcOrd="0" destOrd="0" presId="urn:microsoft.com/office/officeart/2005/8/layout/process3"/>
    <dgm:cxn modelId="{9EA3E113-A4F1-DB45-8783-3242DAC57D0C}" type="presParOf" srcId="{6686A2AF-25A4-1D40-A9DC-008713DE0F6C}" destId="{02ED1FD4-7F88-1C46-87EE-40C1556C878A}" srcOrd="0" destOrd="0" presId="urn:microsoft.com/office/officeart/2005/8/layout/process3"/>
    <dgm:cxn modelId="{9255B67A-34DC-354A-B24C-B538290A7FFA}" type="presParOf" srcId="{02ED1FD4-7F88-1C46-87EE-40C1556C878A}" destId="{98C99D40-64ED-304D-974F-5810D9F6924F}" srcOrd="0" destOrd="0" presId="urn:microsoft.com/office/officeart/2005/8/layout/process3"/>
    <dgm:cxn modelId="{9DAA8DC1-A781-A24E-979B-BA93B177E061}" type="presParOf" srcId="{02ED1FD4-7F88-1C46-87EE-40C1556C878A}" destId="{D2F76A9B-3964-E74B-B536-D376B9C34140}" srcOrd="1" destOrd="0" presId="urn:microsoft.com/office/officeart/2005/8/layout/process3"/>
    <dgm:cxn modelId="{198E8A6D-D0E7-0542-B4FF-6FEFA119E4D1}" type="presParOf" srcId="{02ED1FD4-7F88-1C46-87EE-40C1556C878A}" destId="{098EDB9A-C6F6-0B4E-8FF0-64E146A3E9E2}" srcOrd="2" destOrd="0" presId="urn:microsoft.com/office/officeart/2005/8/layout/process3"/>
    <dgm:cxn modelId="{48E2C43A-9C01-3547-821D-525431DDAA95}" type="presParOf" srcId="{6686A2AF-25A4-1D40-A9DC-008713DE0F6C}" destId="{3519363C-E60C-694F-A350-40DC484B707C}" srcOrd="1" destOrd="0" presId="urn:microsoft.com/office/officeart/2005/8/layout/process3"/>
    <dgm:cxn modelId="{476B8873-5DF0-7447-81CC-A601612DDF88}" type="presParOf" srcId="{3519363C-E60C-694F-A350-40DC484B707C}" destId="{E7F8202F-885F-1E4F-B068-4C0D1D60E472}" srcOrd="0" destOrd="0" presId="urn:microsoft.com/office/officeart/2005/8/layout/process3"/>
    <dgm:cxn modelId="{8A2927BA-8F17-A342-9633-D31E3BBE975A}" type="presParOf" srcId="{6686A2AF-25A4-1D40-A9DC-008713DE0F6C}" destId="{1F9845D5-41E6-7F49-8C18-FC5D24D0AF7E}" srcOrd="2" destOrd="0" presId="urn:microsoft.com/office/officeart/2005/8/layout/process3"/>
    <dgm:cxn modelId="{ED745C63-1BAE-C44B-9680-B23BE750D680}" type="presParOf" srcId="{1F9845D5-41E6-7F49-8C18-FC5D24D0AF7E}" destId="{1170A9E2-B0FA-B244-840D-848CD8DB3075}" srcOrd="0" destOrd="0" presId="urn:microsoft.com/office/officeart/2005/8/layout/process3"/>
    <dgm:cxn modelId="{BB2C9ADC-730B-EA44-8976-225470AEC1D2}" type="presParOf" srcId="{1F9845D5-41E6-7F49-8C18-FC5D24D0AF7E}" destId="{B85F1E3B-D6FE-1142-B6EC-C09AA0629972}" srcOrd="1" destOrd="0" presId="urn:microsoft.com/office/officeart/2005/8/layout/process3"/>
    <dgm:cxn modelId="{B3E7CA03-7D28-AA4A-B4D3-19CFC0381F83}" type="presParOf" srcId="{1F9845D5-41E6-7F49-8C18-FC5D24D0AF7E}" destId="{45F0EB68-2643-6D48-BBF3-A3735ABD0B06}" srcOrd="2" destOrd="0" presId="urn:microsoft.com/office/officeart/2005/8/layout/process3"/>
    <dgm:cxn modelId="{BD37029A-88DC-FF43-8DFA-847E42F851E4}" type="presParOf" srcId="{6686A2AF-25A4-1D40-A9DC-008713DE0F6C}" destId="{C7188957-3822-3443-991A-A3C60C31422F}" srcOrd="3" destOrd="0" presId="urn:microsoft.com/office/officeart/2005/8/layout/process3"/>
    <dgm:cxn modelId="{34E2331A-6C5C-D042-9770-F5A241DC818C}" type="presParOf" srcId="{C7188957-3822-3443-991A-A3C60C31422F}" destId="{A3FB48E0-3A91-9C47-AB71-7DB479AD1449}" srcOrd="0" destOrd="0" presId="urn:microsoft.com/office/officeart/2005/8/layout/process3"/>
    <dgm:cxn modelId="{A45D409B-B2DB-7E42-8589-C2BB2A8349DF}" type="presParOf" srcId="{6686A2AF-25A4-1D40-A9DC-008713DE0F6C}" destId="{649B9E87-6E89-844C-9893-2AF6F2C4535F}" srcOrd="4" destOrd="0" presId="urn:microsoft.com/office/officeart/2005/8/layout/process3"/>
    <dgm:cxn modelId="{A815140F-44EC-6E42-B42B-71987E47A6A3}" type="presParOf" srcId="{649B9E87-6E89-844C-9893-2AF6F2C4535F}" destId="{DEBCC3E4-720B-D545-B13A-CEC62B43E4E2}" srcOrd="0" destOrd="0" presId="urn:microsoft.com/office/officeart/2005/8/layout/process3"/>
    <dgm:cxn modelId="{403F4904-FD83-0240-B69C-7628F2334C3D}" type="presParOf" srcId="{649B9E87-6E89-844C-9893-2AF6F2C4535F}" destId="{4CC43947-A4C8-5048-8C27-523FB2806CA4}" srcOrd="1" destOrd="0" presId="urn:microsoft.com/office/officeart/2005/8/layout/process3"/>
    <dgm:cxn modelId="{770F200A-F2D7-A047-8BCB-4ECB525BB685}" type="presParOf" srcId="{649B9E87-6E89-844C-9893-2AF6F2C4535F}" destId="{A7D15EE3-A13B-394D-9698-BE0AD9B533B0}" srcOrd="2" destOrd="0" presId="urn:microsoft.com/office/officeart/2005/8/layout/process3"/>
    <dgm:cxn modelId="{F9BC0356-75DE-8F48-8487-66BE595AC5A8}" type="presParOf" srcId="{6686A2AF-25A4-1D40-A9DC-008713DE0F6C}" destId="{76ECDE3A-9CD5-E241-9F53-E152BAE4C568}" srcOrd="5" destOrd="0" presId="urn:microsoft.com/office/officeart/2005/8/layout/process3"/>
    <dgm:cxn modelId="{15CDAC53-2E4A-3441-87C9-0B4F33D90BC8}" type="presParOf" srcId="{76ECDE3A-9CD5-E241-9F53-E152BAE4C568}" destId="{F1025FE4-2C8A-EB40-8F33-3B521D13EC69}" srcOrd="0" destOrd="0" presId="urn:microsoft.com/office/officeart/2005/8/layout/process3"/>
    <dgm:cxn modelId="{B0ABE466-75D5-3241-A64B-F68F8F31CEC3}" type="presParOf" srcId="{6686A2AF-25A4-1D40-A9DC-008713DE0F6C}" destId="{63CEB48C-2011-F94D-817F-82D1229304C9}" srcOrd="6" destOrd="0" presId="urn:microsoft.com/office/officeart/2005/8/layout/process3"/>
    <dgm:cxn modelId="{FD167160-3785-D840-8259-FAC44F0B5647}" type="presParOf" srcId="{63CEB48C-2011-F94D-817F-82D1229304C9}" destId="{AEF5F2C1-C029-4C48-9B72-9DAA8EAE6E9F}" srcOrd="0" destOrd="0" presId="urn:microsoft.com/office/officeart/2005/8/layout/process3"/>
    <dgm:cxn modelId="{5E122273-CAC7-2347-809A-655D5ED28BF0}" type="presParOf" srcId="{63CEB48C-2011-F94D-817F-82D1229304C9}" destId="{DEAB7C5F-3849-D34C-A60C-B2B8D6278BB5}" srcOrd="1" destOrd="0" presId="urn:microsoft.com/office/officeart/2005/8/layout/process3"/>
    <dgm:cxn modelId="{675E5214-66FF-394C-91B6-F862BDA27730}" type="presParOf" srcId="{63CEB48C-2011-F94D-817F-82D1229304C9}" destId="{82FEDED7-1698-764A-AA7F-16DA3573D64D}"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9CA5B8-1003-454D-9DCF-0E5B059B7317}"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D3772AE8-986B-1A4F-A213-E9ECC17FF2E3}">
      <dgm:prSet phldrT="[Text]" custT="1"/>
      <dgm:spPr/>
      <dgm:t>
        <a:bodyPr/>
        <a:lstStyle/>
        <a:p>
          <a:r>
            <a:rPr lang="en-US" sz="2400" b="1" dirty="0"/>
            <a:t>Image Augmentation with Deep Learning Approach </a:t>
          </a:r>
        </a:p>
      </dgm:t>
    </dgm:pt>
    <dgm:pt modelId="{5B511EFB-D3F3-2144-B6A2-34151DC72E1E}" type="parTrans" cxnId="{476BFDDE-056F-7143-8B8C-0D3A7EA8BC03}">
      <dgm:prSet/>
      <dgm:spPr/>
      <dgm:t>
        <a:bodyPr/>
        <a:lstStyle/>
        <a:p>
          <a:endParaRPr lang="en-US"/>
        </a:p>
      </dgm:t>
    </dgm:pt>
    <dgm:pt modelId="{891D6ADD-BB37-D042-9935-09E0BECA7C81}" type="sibTrans" cxnId="{476BFDDE-056F-7143-8B8C-0D3A7EA8BC03}">
      <dgm:prSet/>
      <dgm:spPr/>
      <dgm:t>
        <a:bodyPr/>
        <a:lstStyle/>
        <a:p>
          <a:endParaRPr lang="en-US"/>
        </a:p>
      </dgm:t>
    </dgm:pt>
    <dgm:pt modelId="{8E2621F3-D3BB-7543-919D-65036DB6194A}">
      <dgm:prSet phldrT="[Text]" custT="1"/>
      <dgm:spPr/>
      <dgm:t>
        <a:bodyPr/>
        <a:lstStyle/>
        <a:p>
          <a:r>
            <a:rPr lang="en-US" sz="2000" dirty="0"/>
            <a:t>Adversarial training</a:t>
          </a:r>
        </a:p>
      </dgm:t>
    </dgm:pt>
    <dgm:pt modelId="{AF5F2C0B-7E2E-B844-AE01-032EA522FD5B}" type="parTrans" cxnId="{7B4F5C17-12CE-9B4F-986A-DF01D36710D1}">
      <dgm:prSet/>
      <dgm:spPr/>
      <dgm:t>
        <a:bodyPr/>
        <a:lstStyle/>
        <a:p>
          <a:endParaRPr lang="en-US"/>
        </a:p>
      </dgm:t>
    </dgm:pt>
    <dgm:pt modelId="{63F21EB0-DBCB-DC4A-9BEC-21DD06BADBB8}" type="sibTrans" cxnId="{7B4F5C17-12CE-9B4F-986A-DF01D36710D1}">
      <dgm:prSet/>
      <dgm:spPr/>
      <dgm:t>
        <a:bodyPr/>
        <a:lstStyle/>
        <a:p>
          <a:endParaRPr lang="en-US"/>
        </a:p>
      </dgm:t>
    </dgm:pt>
    <dgm:pt modelId="{D2D5E661-C092-7743-A989-81DF10E213A4}">
      <dgm:prSet phldrT="[Text]" custT="1"/>
      <dgm:spPr/>
      <dgm:t>
        <a:bodyPr/>
        <a:lstStyle/>
        <a:p>
          <a:pPr marL="0" lvl="0" indent="0" algn="l" defTabSz="1422400">
            <a:lnSpc>
              <a:spcPct val="90000"/>
            </a:lnSpc>
            <a:spcBef>
              <a:spcPct val="0"/>
            </a:spcBef>
            <a:spcAft>
              <a:spcPct val="35000"/>
            </a:spcAft>
            <a:buNone/>
          </a:pPr>
          <a:r>
            <a:rPr lang="en-US" sz="2400" b="1" kern="1200" dirty="0">
              <a:latin typeface="Segoe UI Light"/>
              <a:ea typeface="+mn-ea"/>
              <a:cs typeface="+mn-cs"/>
            </a:rPr>
            <a:t>Training Platform</a:t>
          </a:r>
        </a:p>
      </dgm:t>
    </dgm:pt>
    <dgm:pt modelId="{2ED9DEC9-D206-5746-83C7-B1340D034BA7}" type="parTrans" cxnId="{1316CD49-B084-C743-84FF-9779984AB3F1}">
      <dgm:prSet/>
      <dgm:spPr/>
      <dgm:t>
        <a:bodyPr/>
        <a:lstStyle/>
        <a:p>
          <a:endParaRPr lang="en-US"/>
        </a:p>
      </dgm:t>
    </dgm:pt>
    <dgm:pt modelId="{498E6BCE-35AD-F247-9465-2446028AB1DE}" type="sibTrans" cxnId="{1316CD49-B084-C743-84FF-9779984AB3F1}">
      <dgm:prSet/>
      <dgm:spPr/>
      <dgm:t>
        <a:bodyPr/>
        <a:lstStyle/>
        <a:p>
          <a:endParaRPr lang="en-US"/>
        </a:p>
      </dgm:t>
    </dgm:pt>
    <dgm:pt modelId="{6D60BB4E-62BC-5C40-B5A3-A8ADE206BA94}">
      <dgm:prSet phldrT="[Text]" custT="1"/>
      <dgm:spPr/>
      <dgm:t>
        <a:bodyPr/>
        <a:lstStyle/>
        <a:p>
          <a:r>
            <a:rPr lang="en-US" sz="2000" b="0" dirty="0"/>
            <a:t>Bridges-2 system at Pittsburgh Supercomputing Center (PSC)</a:t>
          </a:r>
          <a:endParaRPr lang="en-US" sz="2000" dirty="0"/>
        </a:p>
      </dgm:t>
    </dgm:pt>
    <dgm:pt modelId="{7B2CAC32-6A4E-ED43-A53C-83182D565429}" type="parTrans" cxnId="{A70D38C3-05CE-2149-AB43-FBF693E841FE}">
      <dgm:prSet/>
      <dgm:spPr/>
      <dgm:t>
        <a:bodyPr/>
        <a:lstStyle/>
        <a:p>
          <a:endParaRPr lang="en-US"/>
        </a:p>
      </dgm:t>
    </dgm:pt>
    <dgm:pt modelId="{8B5DACB2-E572-E24E-AC13-FEC0C11B01D2}" type="sibTrans" cxnId="{A70D38C3-05CE-2149-AB43-FBF693E841FE}">
      <dgm:prSet/>
      <dgm:spPr/>
      <dgm:t>
        <a:bodyPr/>
        <a:lstStyle/>
        <a:p>
          <a:endParaRPr lang="en-US"/>
        </a:p>
      </dgm:t>
    </dgm:pt>
    <dgm:pt modelId="{2BB7A829-F34B-584B-9905-152E8332362E}">
      <dgm:prSet phldrT="[Text]" custT="1"/>
      <dgm:spPr/>
      <dgm:t>
        <a:bodyPr/>
        <a:lstStyle/>
        <a:p>
          <a:r>
            <a:rPr lang="en-US" sz="2000" dirty="0"/>
            <a:t>Neural style transfer</a:t>
          </a:r>
        </a:p>
      </dgm:t>
    </dgm:pt>
    <dgm:pt modelId="{A083FD67-E392-004E-A0D4-645297E3C781}" type="parTrans" cxnId="{E71DB6FB-7726-2048-B9E9-16CE7D998D0F}">
      <dgm:prSet/>
      <dgm:spPr/>
      <dgm:t>
        <a:bodyPr/>
        <a:lstStyle/>
        <a:p>
          <a:endParaRPr lang="en-US"/>
        </a:p>
      </dgm:t>
    </dgm:pt>
    <dgm:pt modelId="{257D7576-FAA0-E548-AA38-C4AB15299197}" type="sibTrans" cxnId="{E71DB6FB-7726-2048-B9E9-16CE7D998D0F}">
      <dgm:prSet/>
      <dgm:spPr/>
      <dgm:t>
        <a:bodyPr/>
        <a:lstStyle/>
        <a:p>
          <a:endParaRPr lang="en-US"/>
        </a:p>
      </dgm:t>
    </dgm:pt>
    <dgm:pt modelId="{5FF33B2C-9F7B-FF4D-BEA1-9977B9621656}">
      <dgm:prSet phldrT="[Text]" custT="1"/>
      <dgm:spPr/>
      <dgm:t>
        <a:bodyPr/>
        <a:lstStyle/>
        <a:p>
          <a:r>
            <a:rPr lang="en-US" sz="2000" dirty="0"/>
            <a:t>GAN (</a:t>
          </a:r>
          <a:r>
            <a:rPr lang="en-US" sz="2000" b="0" dirty="0"/>
            <a:t>Generative adversarial networks</a:t>
          </a:r>
          <a:r>
            <a:rPr lang="en-US" sz="2000" dirty="0"/>
            <a:t>) data augmentation</a:t>
          </a:r>
        </a:p>
      </dgm:t>
    </dgm:pt>
    <dgm:pt modelId="{4FF9A953-F814-6A41-9114-E43DAAE47E31}" type="parTrans" cxnId="{C3F260B2-1CA3-FD4F-B3E3-D19B929F46DE}">
      <dgm:prSet/>
      <dgm:spPr/>
      <dgm:t>
        <a:bodyPr/>
        <a:lstStyle/>
        <a:p>
          <a:endParaRPr lang="en-US"/>
        </a:p>
      </dgm:t>
    </dgm:pt>
    <dgm:pt modelId="{98FDAE62-3B0E-2F4D-9110-DD9160EC57FB}" type="sibTrans" cxnId="{C3F260B2-1CA3-FD4F-B3E3-D19B929F46DE}">
      <dgm:prSet/>
      <dgm:spPr/>
      <dgm:t>
        <a:bodyPr/>
        <a:lstStyle/>
        <a:p>
          <a:endParaRPr lang="en-US"/>
        </a:p>
      </dgm:t>
    </dgm:pt>
    <dgm:pt modelId="{54101BDE-5CBB-6D42-B061-6291688FA61B}">
      <dgm:prSet phldrT="[Text]" custT="1"/>
      <dgm:spPr/>
      <dgm:t>
        <a:bodyPr/>
        <a:lstStyle/>
        <a:p>
          <a:r>
            <a:rPr lang="en-US" sz="2400" b="1" dirty="0"/>
            <a:t>Model Deployment</a:t>
          </a:r>
        </a:p>
      </dgm:t>
    </dgm:pt>
    <dgm:pt modelId="{401627DF-70DB-1C4E-B8A2-20B1CD483180}" type="parTrans" cxnId="{91E00E8A-4BC9-7D40-81E3-B99434370D97}">
      <dgm:prSet/>
      <dgm:spPr/>
      <dgm:t>
        <a:bodyPr/>
        <a:lstStyle/>
        <a:p>
          <a:endParaRPr lang="en-US"/>
        </a:p>
      </dgm:t>
    </dgm:pt>
    <dgm:pt modelId="{7D13A659-CF74-C04A-9560-270ADACAEECD}" type="sibTrans" cxnId="{91E00E8A-4BC9-7D40-81E3-B99434370D97}">
      <dgm:prSet/>
      <dgm:spPr/>
      <dgm:t>
        <a:bodyPr/>
        <a:lstStyle/>
        <a:p>
          <a:endParaRPr lang="en-US"/>
        </a:p>
      </dgm:t>
    </dgm:pt>
    <dgm:pt modelId="{2D2405F6-8BCA-D642-8313-FDDCB67DB171}">
      <dgm:prSet phldrT="[Text]" custT="1"/>
      <dgm:spPr/>
      <dgm:t>
        <a:bodyPr/>
        <a:lstStyle/>
        <a:p>
          <a:r>
            <a:rPr lang="en-US" sz="2000" dirty="0"/>
            <a:t>Integration with cameras for Real-time detection</a:t>
          </a:r>
        </a:p>
      </dgm:t>
    </dgm:pt>
    <dgm:pt modelId="{EC394E3D-9238-694E-9860-D463ABBAC803}" type="parTrans" cxnId="{64F1A8B8-9E5C-0C46-84BA-62CE9E5B277A}">
      <dgm:prSet/>
      <dgm:spPr/>
      <dgm:t>
        <a:bodyPr/>
        <a:lstStyle/>
        <a:p>
          <a:endParaRPr lang="en-US"/>
        </a:p>
      </dgm:t>
    </dgm:pt>
    <dgm:pt modelId="{55646EB2-FDB5-6147-A72D-CDD108435734}" type="sibTrans" cxnId="{64F1A8B8-9E5C-0C46-84BA-62CE9E5B277A}">
      <dgm:prSet/>
      <dgm:spPr/>
      <dgm:t>
        <a:bodyPr/>
        <a:lstStyle/>
        <a:p>
          <a:endParaRPr lang="en-US"/>
        </a:p>
      </dgm:t>
    </dgm:pt>
    <dgm:pt modelId="{45327724-04B7-2843-A391-F849775D7805}" type="pres">
      <dgm:prSet presAssocID="{EB9CA5B8-1003-454D-9DCF-0E5B059B7317}" presName="linear" presStyleCnt="0">
        <dgm:presLayoutVars>
          <dgm:animLvl val="lvl"/>
          <dgm:resizeHandles val="exact"/>
        </dgm:presLayoutVars>
      </dgm:prSet>
      <dgm:spPr/>
    </dgm:pt>
    <dgm:pt modelId="{4D6DB7E3-BCA6-3245-9BFF-AE4AC2906FEE}" type="pres">
      <dgm:prSet presAssocID="{D3772AE8-986B-1A4F-A213-E9ECC17FF2E3}" presName="parentText" presStyleLbl="node1" presStyleIdx="0" presStyleCnt="3" custScaleY="72708" custLinFactNeighborY="-535">
        <dgm:presLayoutVars>
          <dgm:chMax val="0"/>
          <dgm:bulletEnabled val="1"/>
        </dgm:presLayoutVars>
      </dgm:prSet>
      <dgm:spPr/>
    </dgm:pt>
    <dgm:pt modelId="{03BDFE7B-41F1-044A-BDB1-896511CBECAE}" type="pres">
      <dgm:prSet presAssocID="{D3772AE8-986B-1A4F-A213-E9ECC17FF2E3}" presName="childText" presStyleLbl="revTx" presStyleIdx="0" presStyleCnt="3">
        <dgm:presLayoutVars>
          <dgm:bulletEnabled val="1"/>
        </dgm:presLayoutVars>
      </dgm:prSet>
      <dgm:spPr/>
    </dgm:pt>
    <dgm:pt modelId="{E12BD003-17F6-E946-95FD-E93642E1899C}" type="pres">
      <dgm:prSet presAssocID="{D2D5E661-C092-7743-A989-81DF10E213A4}" presName="parentText" presStyleLbl="node1" presStyleIdx="1" presStyleCnt="3" custScaleY="66950" custLinFactNeighborY="22067">
        <dgm:presLayoutVars>
          <dgm:chMax val="0"/>
          <dgm:bulletEnabled val="1"/>
        </dgm:presLayoutVars>
      </dgm:prSet>
      <dgm:spPr/>
    </dgm:pt>
    <dgm:pt modelId="{BEB2837A-4741-814A-A4F3-C736236A2551}" type="pres">
      <dgm:prSet presAssocID="{D2D5E661-C092-7743-A989-81DF10E213A4}" presName="childText" presStyleLbl="revTx" presStyleIdx="1" presStyleCnt="3" custLinFactNeighborY="28724">
        <dgm:presLayoutVars>
          <dgm:bulletEnabled val="1"/>
        </dgm:presLayoutVars>
      </dgm:prSet>
      <dgm:spPr/>
    </dgm:pt>
    <dgm:pt modelId="{63809FE6-8E83-7648-A08B-E0ECBBB3601F}" type="pres">
      <dgm:prSet presAssocID="{54101BDE-5CBB-6D42-B061-6291688FA61B}" presName="parentText" presStyleLbl="node1" presStyleIdx="2" presStyleCnt="3" custScaleY="62548">
        <dgm:presLayoutVars>
          <dgm:chMax val="0"/>
          <dgm:bulletEnabled val="1"/>
        </dgm:presLayoutVars>
      </dgm:prSet>
      <dgm:spPr/>
    </dgm:pt>
    <dgm:pt modelId="{785E0938-54BA-A74F-9855-C627C401F4BB}" type="pres">
      <dgm:prSet presAssocID="{54101BDE-5CBB-6D42-B061-6291688FA61B}" presName="childText" presStyleLbl="revTx" presStyleIdx="2" presStyleCnt="3">
        <dgm:presLayoutVars>
          <dgm:bulletEnabled val="1"/>
        </dgm:presLayoutVars>
      </dgm:prSet>
      <dgm:spPr/>
    </dgm:pt>
  </dgm:ptLst>
  <dgm:cxnLst>
    <dgm:cxn modelId="{7B4F5C17-12CE-9B4F-986A-DF01D36710D1}" srcId="{D3772AE8-986B-1A4F-A213-E9ECC17FF2E3}" destId="{8E2621F3-D3BB-7543-919D-65036DB6194A}" srcOrd="0" destOrd="0" parTransId="{AF5F2C0B-7E2E-B844-AE01-032EA522FD5B}" sibTransId="{63F21EB0-DBCB-DC4A-9BEC-21DD06BADBB8}"/>
    <dgm:cxn modelId="{A6771C1E-FF15-B242-AE0A-895FB0E55478}" type="presOf" srcId="{5FF33B2C-9F7B-FF4D-BEA1-9977B9621656}" destId="{03BDFE7B-41F1-044A-BDB1-896511CBECAE}" srcOrd="0" destOrd="2" presId="urn:microsoft.com/office/officeart/2005/8/layout/vList2"/>
    <dgm:cxn modelId="{16B4B123-BBF3-3940-A501-D46CDD15B924}" type="presOf" srcId="{6D60BB4E-62BC-5C40-B5A3-A8ADE206BA94}" destId="{BEB2837A-4741-814A-A4F3-C736236A2551}" srcOrd="0" destOrd="0" presId="urn:microsoft.com/office/officeart/2005/8/layout/vList2"/>
    <dgm:cxn modelId="{11302F40-EB2D-AE49-BDC6-519B92DFD5F8}" type="presOf" srcId="{2BB7A829-F34B-584B-9905-152E8332362E}" destId="{03BDFE7B-41F1-044A-BDB1-896511CBECAE}" srcOrd="0" destOrd="1" presId="urn:microsoft.com/office/officeart/2005/8/layout/vList2"/>
    <dgm:cxn modelId="{1316CD49-B084-C743-84FF-9779984AB3F1}" srcId="{EB9CA5B8-1003-454D-9DCF-0E5B059B7317}" destId="{D2D5E661-C092-7743-A989-81DF10E213A4}" srcOrd="1" destOrd="0" parTransId="{2ED9DEC9-D206-5746-83C7-B1340D034BA7}" sibTransId="{498E6BCE-35AD-F247-9465-2446028AB1DE}"/>
    <dgm:cxn modelId="{88736B5D-09D8-BF49-A6C7-64C0BC6EAAD1}" type="presOf" srcId="{EB9CA5B8-1003-454D-9DCF-0E5B059B7317}" destId="{45327724-04B7-2843-A391-F849775D7805}" srcOrd="0" destOrd="0" presId="urn:microsoft.com/office/officeart/2005/8/layout/vList2"/>
    <dgm:cxn modelId="{AAE77C7E-6723-F54D-9054-64E635D2BD7D}" type="presOf" srcId="{54101BDE-5CBB-6D42-B061-6291688FA61B}" destId="{63809FE6-8E83-7648-A08B-E0ECBBB3601F}" srcOrd="0" destOrd="0" presId="urn:microsoft.com/office/officeart/2005/8/layout/vList2"/>
    <dgm:cxn modelId="{91E00E8A-4BC9-7D40-81E3-B99434370D97}" srcId="{EB9CA5B8-1003-454D-9DCF-0E5B059B7317}" destId="{54101BDE-5CBB-6D42-B061-6291688FA61B}" srcOrd="2" destOrd="0" parTransId="{401627DF-70DB-1C4E-B8A2-20B1CD483180}" sibTransId="{7D13A659-CF74-C04A-9560-270ADACAEECD}"/>
    <dgm:cxn modelId="{C3F260B2-1CA3-FD4F-B3E3-D19B929F46DE}" srcId="{D3772AE8-986B-1A4F-A213-E9ECC17FF2E3}" destId="{5FF33B2C-9F7B-FF4D-BEA1-9977B9621656}" srcOrd="2" destOrd="0" parTransId="{4FF9A953-F814-6A41-9114-E43DAAE47E31}" sibTransId="{98FDAE62-3B0E-2F4D-9110-DD9160EC57FB}"/>
    <dgm:cxn modelId="{64F1A8B8-9E5C-0C46-84BA-62CE9E5B277A}" srcId="{54101BDE-5CBB-6D42-B061-6291688FA61B}" destId="{2D2405F6-8BCA-D642-8313-FDDCB67DB171}" srcOrd="0" destOrd="0" parTransId="{EC394E3D-9238-694E-9860-D463ABBAC803}" sibTransId="{55646EB2-FDB5-6147-A72D-CDD108435734}"/>
    <dgm:cxn modelId="{5914F0BE-59B5-1F4B-B1DF-BE4CE4FD7A76}" type="presOf" srcId="{8E2621F3-D3BB-7543-919D-65036DB6194A}" destId="{03BDFE7B-41F1-044A-BDB1-896511CBECAE}" srcOrd="0" destOrd="0" presId="urn:microsoft.com/office/officeart/2005/8/layout/vList2"/>
    <dgm:cxn modelId="{A70D38C3-05CE-2149-AB43-FBF693E841FE}" srcId="{D2D5E661-C092-7743-A989-81DF10E213A4}" destId="{6D60BB4E-62BC-5C40-B5A3-A8ADE206BA94}" srcOrd="0" destOrd="0" parTransId="{7B2CAC32-6A4E-ED43-A53C-83182D565429}" sibTransId="{8B5DACB2-E572-E24E-AC13-FEC0C11B01D2}"/>
    <dgm:cxn modelId="{4AE095DD-D7F7-114E-A71D-B26C46AA203C}" type="presOf" srcId="{2D2405F6-8BCA-D642-8313-FDDCB67DB171}" destId="{785E0938-54BA-A74F-9855-C627C401F4BB}" srcOrd="0" destOrd="0" presId="urn:microsoft.com/office/officeart/2005/8/layout/vList2"/>
    <dgm:cxn modelId="{476BFDDE-056F-7143-8B8C-0D3A7EA8BC03}" srcId="{EB9CA5B8-1003-454D-9DCF-0E5B059B7317}" destId="{D3772AE8-986B-1A4F-A213-E9ECC17FF2E3}" srcOrd="0" destOrd="0" parTransId="{5B511EFB-D3F3-2144-B6A2-34151DC72E1E}" sibTransId="{891D6ADD-BB37-D042-9935-09E0BECA7C81}"/>
    <dgm:cxn modelId="{DB41B0E0-77A2-EA49-936E-CCFFAF5741D3}" type="presOf" srcId="{D2D5E661-C092-7743-A989-81DF10E213A4}" destId="{E12BD003-17F6-E946-95FD-E93642E1899C}" srcOrd="0" destOrd="0" presId="urn:microsoft.com/office/officeart/2005/8/layout/vList2"/>
    <dgm:cxn modelId="{BDD87EEB-9498-1249-A635-65526F96E566}" type="presOf" srcId="{D3772AE8-986B-1A4F-A213-E9ECC17FF2E3}" destId="{4D6DB7E3-BCA6-3245-9BFF-AE4AC2906FEE}" srcOrd="0" destOrd="0" presId="urn:microsoft.com/office/officeart/2005/8/layout/vList2"/>
    <dgm:cxn modelId="{E71DB6FB-7726-2048-B9E9-16CE7D998D0F}" srcId="{D3772AE8-986B-1A4F-A213-E9ECC17FF2E3}" destId="{2BB7A829-F34B-584B-9905-152E8332362E}" srcOrd="1" destOrd="0" parTransId="{A083FD67-E392-004E-A0D4-645297E3C781}" sibTransId="{257D7576-FAA0-E548-AA38-C4AB15299197}"/>
    <dgm:cxn modelId="{2EC2F460-D059-344A-A6C1-2F25FB08B736}" type="presParOf" srcId="{45327724-04B7-2843-A391-F849775D7805}" destId="{4D6DB7E3-BCA6-3245-9BFF-AE4AC2906FEE}" srcOrd="0" destOrd="0" presId="urn:microsoft.com/office/officeart/2005/8/layout/vList2"/>
    <dgm:cxn modelId="{0AE4B3DA-8913-8945-BFBE-10EBD943EC62}" type="presParOf" srcId="{45327724-04B7-2843-A391-F849775D7805}" destId="{03BDFE7B-41F1-044A-BDB1-896511CBECAE}" srcOrd="1" destOrd="0" presId="urn:microsoft.com/office/officeart/2005/8/layout/vList2"/>
    <dgm:cxn modelId="{E9DBE6B9-72F6-B54C-B4A0-F2BF8EDD2B9E}" type="presParOf" srcId="{45327724-04B7-2843-A391-F849775D7805}" destId="{E12BD003-17F6-E946-95FD-E93642E1899C}" srcOrd="2" destOrd="0" presId="urn:microsoft.com/office/officeart/2005/8/layout/vList2"/>
    <dgm:cxn modelId="{437F276A-DD59-984C-B9FD-815ECDF75CD1}" type="presParOf" srcId="{45327724-04B7-2843-A391-F849775D7805}" destId="{BEB2837A-4741-814A-A4F3-C736236A2551}" srcOrd="3" destOrd="0" presId="urn:microsoft.com/office/officeart/2005/8/layout/vList2"/>
    <dgm:cxn modelId="{EB6CF06D-CD8E-0149-9977-B3F7BD8CE8AA}" type="presParOf" srcId="{45327724-04B7-2843-A391-F849775D7805}" destId="{63809FE6-8E83-7648-A08B-E0ECBBB3601F}" srcOrd="4" destOrd="0" presId="urn:microsoft.com/office/officeart/2005/8/layout/vList2"/>
    <dgm:cxn modelId="{BEBC5840-56DA-0746-AEED-6DBBA51DB4AB}" type="presParOf" srcId="{45327724-04B7-2843-A391-F849775D7805}" destId="{785E0938-54BA-A74F-9855-C627C401F4B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76A9B-3964-E74B-B536-D376B9C34140}">
      <dsp:nvSpPr>
        <dsp:cNvPr id="0" name=""/>
        <dsp:cNvSpPr/>
      </dsp:nvSpPr>
      <dsp:spPr>
        <a:xfrm>
          <a:off x="1549" y="1141983"/>
          <a:ext cx="1947501" cy="7775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Dataset</a:t>
          </a:r>
        </a:p>
      </dsp:txBody>
      <dsp:txXfrm>
        <a:off x="1549" y="1141983"/>
        <a:ext cx="1947501" cy="518400"/>
      </dsp:txXfrm>
    </dsp:sp>
    <dsp:sp modelId="{098EDB9A-C6F6-0B4E-8FF0-64E146A3E9E2}">
      <dsp:nvSpPr>
        <dsp:cNvPr id="0" name=""/>
        <dsp:cNvSpPr/>
      </dsp:nvSpPr>
      <dsp:spPr>
        <a:xfrm>
          <a:off x="400435" y="1746093"/>
          <a:ext cx="1947501" cy="26163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Dataset Collection</a:t>
          </a:r>
        </a:p>
        <a:p>
          <a:pPr marL="171450" lvl="1" indent="-171450" algn="l" defTabSz="800100">
            <a:lnSpc>
              <a:spcPct val="90000"/>
            </a:lnSpc>
            <a:spcBef>
              <a:spcPct val="0"/>
            </a:spcBef>
            <a:spcAft>
              <a:spcPct val="15000"/>
            </a:spcAft>
            <a:buChar char="•"/>
          </a:pPr>
          <a:r>
            <a:rPr lang="en-US" sz="1800" kern="1200" dirty="0"/>
            <a:t>Dataset Exploration</a:t>
          </a:r>
        </a:p>
        <a:p>
          <a:pPr marL="171450" lvl="1" indent="-171450" algn="l" defTabSz="800100">
            <a:lnSpc>
              <a:spcPct val="90000"/>
            </a:lnSpc>
            <a:spcBef>
              <a:spcPct val="0"/>
            </a:spcBef>
            <a:spcAft>
              <a:spcPct val="15000"/>
            </a:spcAft>
            <a:buChar char="•"/>
          </a:pPr>
          <a:r>
            <a:rPr lang="en-US" sz="1800" kern="1200" dirty="0"/>
            <a:t>Dataset Spilt</a:t>
          </a:r>
        </a:p>
        <a:p>
          <a:pPr marL="171450" lvl="1" indent="-171450" algn="l" defTabSz="800100">
            <a:lnSpc>
              <a:spcPct val="90000"/>
            </a:lnSpc>
            <a:spcBef>
              <a:spcPct val="0"/>
            </a:spcBef>
            <a:spcAft>
              <a:spcPct val="15000"/>
            </a:spcAft>
            <a:buChar char="•"/>
          </a:pPr>
          <a:r>
            <a:rPr lang="en-US" sz="1800" kern="1200" dirty="0"/>
            <a:t>Dataset pre-processing</a:t>
          </a:r>
        </a:p>
      </dsp:txBody>
      <dsp:txXfrm>
        <a:off x="457475" y="1803133"/>
        <a:ext cx="1833421" cy="2502220"/>
      </dsp:txXfrm>
    </dsp:sp>
    <dsp:sp modelId="{3519363C-E60C-694F-A350-40DC484B707C}">
      <dsp:nvSpPr>
        <dsp:cNvPr id="0" name=""/>
        <dsp:cNvSpPr/>
      </dsp:nvSpPr>
      <dsp:spPr>
        <a:xfrm>
          <a:off x="2244285" y="1158747"/>
          <a:ext cx="625896" cy="48487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44285" y="1255721"/>
        <a:ext cx="480435" cy="290923"/>
      </dsp:txXfrm>
    </dsp:sp>
    <dsp:sp modelId="{B85F1E3B-D6FE-1142-B6EC-C09AA0629972}">
      <dsp:nvSpPr>
        <dsp:cNvPr id="0" name=""/>
        <dsp:cNvSpPr/>
      </dsp:nvSpPr>
      <dsp:spPr>
        <a:xfrm>
          <a:off x="3129987" y="1141983"/>
          <a:ext cx="1947501" cy="7775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Architectures</a:t>
          </a:r>
        </a:p>
      </dsp:txBody>
      <dsp:txXfrm>
        <a:off x="3129987" y="1141983"/>
        <a:ext cx="1947501" cy="518400"/>
      </dsp:txXfrm>
    </dsp:sp>
    <dsp:sp modelId="{45F0EB68-2643-6D48-BBF3-A3735ABD0B06}">
      <dsp:nvSpPr>
        <dsp:cNvPr id="0" name=""/>
        <dsp:cNvSpPr/>
      </dsp:nvSpPr>
      <dsp:spPr>
        <a:xfrm>
          <a:off x="3528873" y="1788948"/>
          <a:ext cx="1947501" cy="26163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Convolution Neural Network from Scratch</a:t>
          </a:r>
        </a:p>
        <a:p>
          <a:pPr marL="171450" lvl="1" indent="-171450" algn="l" defTabSz="800100">
            <a:lnSpc>
              <a:spcPct val="90000"/>
            </a:lnSpc>
            <a:spcBef>
              <a:spcPct val="0"/>
            </a:spcBef>
            <a:spcAft>
              <a:spcPct val="15000"/>
            </a:spcAft>
            <a:buChar char="•"/>
          </a:pPr>
          <a:r>
            <a:rPr lang="en-US" sz="1800" kern="1200" dirty="0"/>
            <a:t>Transfer learning with VGG-19 via fine-tuning </a:t>
          </a:r>
        </a:p>
      </dsp:txBody>
      <dsp:txXfrm>
        <a:off x="3585913" y="1845988"/>
        <a:ext cx="1833421" cy="2502220"/>
      </dsp:txXfrm>
    </dsp:sp>
    <dsp:sp modelId="{C7188957-3822-3443-991A-A3C60C31422F}">
      <dsp:nvSpPr>
        <dsp:cNvPr id="0" name=""/>
        <dsp:cNvSpPr/>
      </dsp:nvSpPr>
      <dsp:spPr>
        <a:xfrm>
          <a:off x="5372722" y="1158747"/>
          <a:ext cx="625896" cy="48487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72722" y="1255721"/>
        <a:ext cx="480435" cy="290923"/>
      </dsp:txXfrm>
    </dsp:sp>
    <dsp:sp modelId="{4CC43947-A4C8-5048-8C27-523FB2806CA4}">
      <dsp:nvSpPr>
        <dsp:cNvPr id="0" name=""/>
        <dsp:cNvSpPr/>
      </dsp:nvSpPr>
      <dsp:spPr>
        <a:xfrm>
          <a:off x="6258425" y="1141983"/>
          <a:ext cx="1947501" cy="7775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Techniques</a:t>
          </a:r>
        </a:p>
      </dsp:txBody>
      <dsp:txXfrm>
        <a:off x="6258425" y="1141983"/>
        <a:ext cx="1947501" cy="518400"/>
      </dsp:txXfrm>
    </dsp:sp>
    <dsp:sp modelId="{A7D15EE3-A13B-394D-9698-BE0AD9B533B0}">
      <dsp:nvSpPr>
        <dsp:cNvPr id="0" name=""/>
        <dsp:cNvSpPr/>
      </dsp:nvSpPr>
      <dsp:spPr>
        <a:xfrm>
          <a:off x="6657311" y="1817518"/>
          <a:ext cx="1947501" cy="261630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Image Data Generator</a:t>
          </a:r>
        </a:p>
        <a:p>
          <a:pPr marL="171450" lvl="1" indent="-171450" algn="l" defTabSz="800100">
            <a:lnSpc>
              <a:spcPct val="90000"/>
            </a:lnSpc>
            <a:spcBef>
              <a:spcPct val="0"/>
            </a:spcBef>
            <a:spcAft>
              <a:spcPct val="15000"/>
            </a:spcAft>
            <a:buChar char="•"/>
          </a:pPr>
          <a:r>
            <a:rPr lang="en-US" sz="1800" kern="1200"/>
            <a:t>Transfer Learning </a:t>
          </a:r>
          <a:endParaRPr lang="en-US" sz="1800" kern="1200" dirty="0"/>
        </a:p>
        <a:p>
          <a:pPr marL="171450" lvl="1" indent="-171450" algn="l" defTabSz="800100">
            <a:lnSpc>
              <a:spcPct val="90000"/>
            </a:lnSpc>
            <a:spcBef>
              <a:spcPct val="0"/>
            </a:spcBef>
            <a:spcAft>
              <a:spcPct val="15000"/>
            </a:spcAft>
            <a:buChar char="•"/>
          </a:pPr>
          <a:r>
            <a:rPr lang="en-US" sz="1800" kern="1200"/>
            <a:t>Image Data Augmentation</a:t>
          </a:r>
          <a:endParaRPr lang="en-US" sz="1800" kern="1200" dirty="0"/>
        </a:p>
        <a:p>
          <a:pPr marL="171450" lvl="1" indent="-171450" algn="l" defTabSz="800100">
            <a:lnSpc>
              <a:spcPct val="90000"/>
            </a:lnSpc>
            <a:spcBef>
              <a:spcPct val="0"/>
            </a:spcBef>
            <a:spcAft>
              <a:spcPct val="15000"/>
            </a:spcAft>
            <a:buChar char="•"/>
          </a:pPr>
          <a:r>
            <a:rPr lang="en-US" sz="1800" kern="1200" dirty="0"/>
            <a:t>Dropout</a:t>
          </a:r>
        </a:p>
      </dsp:txBody>
      <dsp:txXfrm>
        <a:off x="6714351" y="1874558"/>
        <a:ext cx="1833421" cy="2502220"/>
      </dsp:txXfrm>
    </dsp:sp>
    <dsp:sp modelId="{76ECDE3A-9CD5-E241-9F53-E152BAE4C568}">
      <dsp:nvSpPr>
        <dsp:cNvPr id="0" name=""/>
        <dsp:cNvSpPr/>
      </dsp:nvSpPr>
      <dsp:spPr>
        <a:xfrm>
          <a:off x="8501160" y="1158747"/>
          <a:ext cx="625896" cy="48487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501160" y="1255721"/>
        <a:ext cx="480435" cy="290923"/>
      </dsp:txXfrm>
    </dsp:sp>
    <dsp:sp modelId="{DEAB7C5F-3849-D34C-A60C-B2B8D6278BB5}">
      <dsp:nvSpPr>
        <dsp:cNvPr id="0" name=""/>
        <dsp:cNvSpPr/>
      </dsp:nvSpPr>
      <dsp:spPr>
        <a:xfrm>
          <a:off x="9386863" y="1141983"/>
          <a:ext cx="1947501" cy="7775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Evaluation</a:t>
          </a:r>
        </a:p>
      </dsp:txBody>
      <dsp:txXfrm>
        <a:off x="9386863" y="1141983"/>
        <a:ext cx="1947501" cy="518400"/>
      </dsp:txXfrm>
    </dsp:sp>
    <dsp:sp modelId="{82FEDED7-1698-764A-AA7F-16DA3573D64D}">
      <dsp:nvSpPr>
        <dsp:cNvPr id="0" name=""/>
        <dsp:cNvSpPr/>
      </dsp:nvSpPr>
      <dsp:spPr>
        <a:xfrm>
          <a:off x="9785748" y="1803233"/>
          <a:ext cx="1947501" cy="26163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Loss</a:t>
          </a:r>
        </a:p>
        <a:p>
          <a:pPr marL="171450" lvl="1" indent="-171450" algn="l" defTabSz="800100">
            <a:lnSpc>
              <a:spcPct val="90000"/>
            </a:lnSpc>
            <a:spcBef>
              <a:spcPct val="0"/>
            </a:spcBef>
            <a:spcAft>
              <a:spcPct val="15000"/>
            </a:spcAft>
            <a:buChar char="•"/>
          </a:pPr>
          <a:r>
            <a:rPr lang="en-US" sz="1800" kern="1200" dirty="0"/>
            <a:t>Accuracy</a:t>
          </a:r>
        </a:p>
        <a:p>
          <a:pPr marL="171450" lvl="1" indent="-171450" algn="l" defTabSz="800100">
            <a:lnSpc>
              <a:spcPct val="90000"/>
            </a:lnSpc>
            <a:spcBef>
              <a:spcPct val="0"/>
            </a:spcBef>
            <a:spcAft>
              <a:spcPct val="15000"/>
            </a:spcAft>
            <a:buChar char="•"/>
          </a:pPr>
          <a:r>
            <a:rPr lang="en-US" sz="1800" kern="1200" dirty="0"/>
            <a:t>Confusion Matrix </a:t>
          </a:r>
        </a:p>
      </dsp:txBody>
      <dsp:txXfrm>
        <a:off x="9842788" y="1860273"/>
        <a:ext cx="1833421" cy="2502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DB7E3-BCA6-3245-9BFF-AE4AC2906FEE}">
      <dsp:nvSpPr>
        <dsp:cNvPr id="0" name=""/>
        <dsp:cNvSpPr/>
      </dsp:nvSpPr>
      <dsp:spPr>
        <a:xfrm>
          <a:off x="0" y="35029"/>
          <a:ext cx="9954629" cy="70776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Image Augmentation with Deep Learning Approach </a:t>
          </a:r>
        </a:p>
      </dsp:txBody>
      <dsp:txXfrm>
        <a:off x="34550" y="69579"/>
        <a:ext cx="9885529" cy="638668"/>
      </dsp:txXfrm>
    </dsp:sp>
    <dsp:sp modelId="{03BDFE7B-41F1-044A-BDB1-896511CBECAE}">
      <dsp:nvSpPr>
        <dsp:cNvPr id="0" name=""/>
        <dsp:cNvSpPr/>
      </dsp:nvSpPr>
      <dsp:spPr>
        <a:xfrm>
          <a:off x="0" y="748701"/>
          <a:ext cx="9954629" cy="1103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05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Adversarial training</a:t>
          </a:r>
        </a:p>
        <a:p>
          <a:pPr marL="228600" lvl="1" indent="-228600" algn="l" defTabSz="889000">
            <a:lnSpc>
              <a:spcPct val="90000"/>
            </a:lnSpc>
            <a:spcBef>
              <a:spcPct val="0"/>
            </a:spcBef>
            <a:spcAft>
              <a:spcPct val="20000"/>
            </a:spcAft>
            <a:buChar char="•"/>
          </a:pPr>
          <a:r>
            <a:rPr lang="en-US" sz="2000" kern="1200" dirty="0"/>
            <a:t>Neural style transfer</a:t>
          </a:r>
        </a:p>
        <a:p>
          <a:pPr marL="228600" lvl="1" indent="-228600" algn="l" defTabSz="889000">
            <a:lnSpc>
              <a:spcPct val="90000"/>
            </a:lnSpc>
            <a:spcBef>
              <a:spcPct val="0"/>
            </a:spcBef>
            <a:spcAft>
              <a:spcPct val="20000"/>
            </a:spcAft>
            <a:buChar char="•"/>
          </a:pPr>
          <a:r>
            <a:rPr lang="en-US" sz="2000" kern="1200" dirty="0"/>
            <a:t>GAN (</a:t>
          </a:r>
          <a:r>
            <a:rPr lang="en-US" sz="2000" b="0" kern="1200" dirty="0"/>
            <a:t>Generative adversarial networks</a:t>
          </a:r>
          <a:r>
            <a:rPr lang="en-US" sz="2000" kern="1200" dirty="0"/>
            <a:t>) data augmentation</a:t>
          </a:r>
        </a:p>
      </dsp:txBody>
      <dsp:txXfrm>
        <a:off x="0" y="748701"/>
        <a:ext cx="9954629" cy="1103310"/>
      </dsp:txXfrm>
    </dsp:sp>
    <dsp:sp modelId="{E12BD003-17F6-E946-95FD-E93642E1899C}">
      <dsp:nvSpPr>
        <dsp:cNvPr id="0" name=""/>
        <dsp:cNvSpPr/>
      </dsp:nvSpPr>
      <dsp:spPr>
        <a:xfrm>
          <a:off x="0" y="2042034"/>
          <a:ext cx="9954629" cy="65171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422400">
            <a:lnSpc>
              <a:spcPct val="90000"/>
            </a:lnSpc>
            <a:spcBef>
              <a:spcPct val="0"/>
            </a:spcBef>
            <a:spcAft>
              <a:spcPct val="35000"/>
            </a:spcAft>
            <a:buNone/>
          </a:pPr>
          <a:r>
            <a:rPr lang="en-US" sz="2400" b="1" kern="1200" dirty="0">
              <a:latin typeface="Segoe UI Light"/>
              <a:ea typeface="+mn-ea"/>
              <a:cs typeface="+mn-cs"/>
            </a:rPr>
            <a:t>Training Platform</a:t>
          </a:r>
        </a:p>
      </dsp:txBody>
      <dsp:txXfrm>
        <a:off x="31814" y="2073848"/>
        <a:ext cx="9891001" cy="588090"/>
      </dsp:txXfrm>
    </dsp:sp>
    <dsp:sp modelId="{BEB2837A-4741-814A-A4F3-C736236A2551}">
      <dsp:nvSpPr>
        <dsp:cNvPr id="0" name=""/>
        <dsp:cNvSpPr/>
      </dsp:nvSpPr>
      <dsp:spPr>
        <a:xfrm>
          <a:off x="0" y="2783340"/>
          <a:ext cx="9954629"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05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kern="1200" dirty="0"/>
            <a:t>Bridges-2 system at Pittsburgh Supercomputing Center (PSC)</a:t>
          </a:r>
          <a:endParaRPr lang="en-US" sz="2000" kern="1200" dirty="0"/>
        </a:p>
      </dsp:txBody>
      <dsp:txXfrm>
        <a:off x="0" y="2783340"/>
        <a:ext cx="9954629" cy="861120"/>
      </dsp:txXfrm>
    </dsp:sp>
    <dsp:sp modelId="{63809FE6-8E83-7648-A08B-E0ECBBB3601F}">
      <dsp:nvSpPr>
        <dsp:cNvPr id="0" name=""/>
        <dsp:cNvSpPr/>
      </dsp:nvSpPr>
      <dsp:spPr>
        <a:xfrm>
          <a:off x="0" y="3364849"/>
          <a:ext cx="9954629" cy="60886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Model Deployment</a:t>
          </a:r>
        </a:p>
      </dsp:txBody>
      <dsp:txXfrm>
        <a:off x="29722" y="3394571"/>
        <a:ext cx="9895185" cy="549423"/>
      </dsp:txXfrm>
    </dsp:sp>
    <dsp:sp modelId="{785E0938-54BA-A74F-9855-C627C401F4BB}">
      <dsp:nvSpPr>
        <dsp:cNvPr id="0" name=""/>
        <dsp:cNvSpPr/>
      </dsp:nvSpPr>
      <dsp:spPr>
        <a:xfrm>
          <a:off x="0" y="3973716"/>
          <a:ext cx="9954629"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05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Integration with cameras for Real-time detection</a:t>
          </a:r>
        </a:p>
      </dsp:txBody>
      <dsp:txXfrm>
        <a:off x="0" y="3973716"/>
        <a:ext cx="9954629" cy="8611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11/19/20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68477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hyperlink" Target="https://keras.io/api/preprocessing/image/" TargetMode="External"/><Relationship Id="rId2" Type="http://schemas.openxmlformats.org/officeDocument/2006/relationships/hyperlink" Target="https://doi.org/10.1186/s40537-019-0197-0" TargetMode="External"/><Relationship Id="rId1" Type="http://schemas.openxmlformats.org/officeDocument/2006/relationships/slideLayout" Target="../slideLayouts/slideLayout7.xml"/><Relationship Id="rId4" Type="http://schemas.openxmlformats.org/officeDocument/2006/relationships/hyperlink" Target="http://doi.ieeecomputersociety.org/10.1109/MCSE.2014.80"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5"/>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title"/>
          </p:nvPr>
        </p:nvSpPr>
        <p:spPr>
          <a:xfrm>
            <a:off x="570255" y="2239357"/>
            <a:ext cx="10841138" cy="1329595"/>
          </a:xfrm>
        </p:spPr>
        <p:txBody>
          <a:bodyPr wrap="square" lIns="0" tIns="0" rIns="0" bIns="0" anchor="t">
            <a:spAutoFit/>
          </a:bodyPr>
          <a:lstStyle/>
          <a:p>
            <a:pPr algn="ctr"/>
            <a:r>
              <a:rPr lang="en-US" sz="4800" b="1" dirty="0">
                <a:solidFill>
                  <a:schemeClr val="bg1"/>
                </a:solidFill>
              </a:rPr>
              <a:t>Distracted Driver Detection with Convolution Neural Network</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7268" y="373592"/>
            <a:ext cx="721195" cy="813468"/>
          </a:xfrm>
          <a:prstGeom prst="rect">
            <a:avLst/>
          </a:prstGeom>
        </p:spPr>
      </p:pic>
      <p:cxnSp>
        <p:nvCxnSpPr>
          <p:cNvPr id="21" name="Straight Connector 20"/>
          <p:cNvCxnSpPr/>
          <p:nvPr/>
        </p:nvCxnSpPr>
        <p:spPr>
          <a:xfrm flipV="1">
            <a:off x="6656412" y="4291914"/>
            <a:ext cx="5535588" cy="48089"/>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8012945" y="4580238"/>
            <a:ext cx="3700179" cy="1754326"/>
          </a:xfrm>
          <a:prstGeom prst="rect">
            <a:avLst/>
          </a:prstGeom>
          <a:noFill/>
        </p:spPr>
        <p:txBody>
          <a:bodyPr wrap="none" rtlCol="0">
            <a:spAutoFit/>
          </a:bodyPr>
          <a:lstStyle/>
          <a:p>
            <a:pPr algn="r"/>
            <a:r>
              <a:rPr lang="en-US" dirty="0">
                <a:solidFill>
                  <a:schemeClr val="bg1"/>
                </a:solidFill>
              </a:rPr>
              <a:t>Name: Liu, Shijie</a:t>
            </a:r>
          </a:p>
          <a:p>
            <a:pPr algn="r"/>
            <a:r>
              <a:rPr lang="en-US" dirty="0">
                <a:solidFill>
                  <a:schemeClr val="bg1"/>
                </a:solidFill>
              </a:rPr>
              <a:t>Professor: Liu, Xinlian</a:t>
            </a:r>
          </a:p>
          <a:p>
            <a:pPr algn="r"/>
            <a:r>
              <a:rPr lang="en-US" dirty="0">
                <a:solidFill>
                  <a:schemeClr val="bg1"/>
                </a:solidFill>
              </a:rPr>
              <a:t>Date: 11/19/2020</a:t>
            </a:r>
          </a:p>
          <a:p>
            <a:pPr algn="r"/>
            <a:endParaRPr lang="en-US" dirty="0">
              <a:solidFill>
                <a:schemeClr val="bg1"/>
              </a:solidFill>
            </a:endParaRPr>
          </a:p>
          <a:p>
            <a:pPr algn="r"/>
            <a:r>
              <a:rPr lang="en-US" b="1" dirty="0">
                <a:solidFill>
                  <a:schemeClr val="bg1"/>
                </a:solidFill>
              </a:rPr>
              <a:t>Computer Science Department</a:t>
            </a:r>
          </a:p>
          <a:p>
            <a:pPr algn="r"/>
            <a:r>
              <a:rPr lang="en-US" b="1" dirty="0">
                <a:solidFill>
                  <a:schemeClr val="bg1"/>
                </a:solidFill>
              </a:rPr>
              <a:t>Hood College of Frederick Maryland</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10</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Techniques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Rounded Corners 18">
            <a:extLst>
              <a:ext uri="{FF2B5EF4-FFF2-40B4-BE49-F238E27FC236}">
                <a16:creationId xmlns:a16="http://schemas.microsoft.com/office/drawing/2014/main" id="{26B1F328-93E2-584E-A28F-4F701B1F0E1E}"/>
              </a:ext>
              <a:ext uri="{C183D7F6-B498-43B3-948B-1728B52AA6E4}">
                <adec:decorative xmlns:adec="http://schemas.microsoft.com/office/drawing/2017/decorative" val="1"/>
              </a:ext>
            </a:extLst>
          </p:cNvPr>
          <p:cNvSpPr/>
          <p:nvPr/>
        </p:nvSpPr>
        <p:spPr>
          <a:xfrm>
            <a:off x="228600" y="816407"/>
            <a:ext cx="3035618"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ImageDataGenerator</a:t>
            </a:r>
          </a:p>
        </p:txBody>
      </p:sp>
      <p:sp>
        <p:nvSpPr>
          <p:cNvPr id="16" name="TextBox 15">
            <a:extLst>
              <a:ext uri="{FF2B5EF4-FFF2-40B4-BE49-F238E27FC236}">
                <a16:creationId xmlns:a16="http://schemas.microsoft.com/office/drawing/2014/main" id="{5FD8900C-F995-4741-945F-ECAC9B993795}"/>
              </a:ext>
            </a:extLst>
          </p:cNvPr>
          <p:cNvSpPr txBox="1"/>
          <p:nvPr/>
        </p:nvSpPr>
        <p:spPr>
          <a:xfrm>
            <a:off x="499232" y="1367131"/>
            <a:ext cx="5596768" cy="1569660"/>
          </a:xfrm>
          <a:prstGeom prst="rect">
            <a:avLst/>
          </a:prstGeom>
          <a:noFill/>
        </p:spPr>
        <p:txBody>
          <a:bodyPr wrap="square" rtlCol="0">
            <a:spAutoFit/>
          </a:bodyPr>
          <a:lstStyle/>
          <a:p>
            <a:pPr marL="285750" indent="-285750" fontAlgn="base">
              <a:buFont typeface="Wingdings" pitchFamily="2" charset="2"/>
              <a:buChar char="v"/>
            </a:pPr>
            <a:r>
              <a:rPr lang="en-US" sz="1600" dirty="0"/>
              <a:t>Supports loading data via batches, which overcomes the challenge with limited memory.</a:t>
            </a:r>
          </a:p>
          <a:p>
            <a:pPr marL="285750" indent="-285750" fontAlgn="base">
              <a:buFont typeface="Wingdings" pitchFamily="2" charset="2"/>
              <a:buChar char="v"/>
            </a:pPr>
            <a:r>
              <a:rPr lang="en-US" sz="1600" dirty="0"/>
              <a:t>Offers an easy way to load dataset, categorizing classes and  train/validation spilt.</a:t>
            </a:r>
          </a:p>
          <a:p>
            <a:pPr marL="285750" indent="-285750" fontAlgn="base">
              <a:buFont typeface="Wingdings" pitchFamily="2" charset="2"/>
              <a:buChar char="v"/>
            </a:pPr>
            <a:r>
              <a:rPr lang="en-US" sz="1600" dirty="0"/>
              <a:t>Supports image pre-processing, such as rescaling, resizing, and image augmentation.</a:t>
            </a:r>
          </a:p>
        </p:txBody>
      </p:sp>
      <p:sp>
        <p:nvSpPr>
          <p:cNvPr id="17" name="Rectangle: Rounded Corners 18">
            <a:extLst>
              <a:ext uri="{FF2B5EF4-FFF2-40B4-BE49-F238E27FC236}">
                <a16:creationId xmlns:a16="http://schemas.microsoft.com/office/drawing/2014/main" id="{98B4C4BD-5864-014F-A784-E058519A3CCB}"/>
              </a:ext>
              <a:ext uri="{C183D7F6-B498-43B3-948B-1728B52AA6E4}">
                <adec:decorative xmlns:adec="http://schemas.microsoft.com/office/drawing/2017/decorative" val="1"/>
              </a:ext>
            </a:extLst>
          </p:cNvPr>
          <p:cNvSpPr/>
          <p:nvPr/>
        </p:nvSpPr>
        <p:spPr>
          <a:xfrm>
            <a:off x="228600" y="2993977"/>
            <a:ext cx="3035618"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Transfer Learning</a:t>
            </a:r>
          </a:p>
        </p:txBody>
      </p:sp>
      <p:sp>
        <p:nvSpPr>
          <p:cNvPr id="18" name="TextBox 17">
            <a:extLst>
              <a:ext uri="{FF2B5EF4-FFF2-40B4-BE49-F238E27FC236}">
                <a16:creationId xmlns:a16="http://schemas.microsoft.com/office/drawing/2014/main" id="{7290610E-5359-124B-9C1C-6260E443B90C}"/>
              </a:ext>
            </a:extLst>
          </p:cNvPr>
          <p:cNvSpPr txBox="1"/>
          <p:nvPr/>
        </p:nvSpPr>
        <p:spPr>
          <a:xfrm>
            <a:off x="499232" y="3468978"/>
            <a:ext cx="7922873" cy="1815882"/>
          </a:xfrm>
          <a:prstGeom prst="rect">
            <a:avLst/>
          </a:prstGeom>
          <a:noFill/>
        </p:spPr>
        <p:txBody>
          <a:bodyPr wrap="square" rtlCol="0">
            <a:spAutoFit/>
          </a:bodyPr>
          <a:lstStyle/>
          <a:p>
            <a:pPr marL="285750" indent="-285750" fontAlgn="base">
              <a:buFont typeface="Wingdings" pitchFamily="2" charset="2"/>
              <a:buChar char="v"/>
            </a:pPr>
            <a:r>
              <a:rPr lang="en-US" sz="1600" dirty="0"/>
              <a:t>A common and highly effective approach for deep learning with small image dataset. </a:t>
            </a:r>
          </a:p>
          <a:p>
            <a:pPr marL="285750" indent="-285750" fontAlgn="base">
              <a:buFont typeface="Wingdings" pitchFamily="2" charset="2"/>
              <a:buChar char="v"/>
            </a:pPr>
            <a:r>
              <a:rPr lang="en-US" sz="1600" dirty="0"/>
              <a:t>Pre-trained models were trained with large scale dataset that local features for generic objects have been learned. E.g. </a:t>
            </a:r>
            <a:r>
              <a:rPr lang="en-US" sz="1600" b="1" dirty="0"/>
              <a:t>ImageNet</a:t>
            </a:r>
            <a:r>
              <a:rPr lang="en-US" sz="1600" dirty="0"/>
              <a:t>, 1000 classes trained from 1.4 million labeled images. </a:t>
            </a:r>
          </a:p>
          <a:p>
            <a:pPr marL="285750" indent="-285750" fontAlgn="base">
              <a:buFont typeface="Wingdings" pitchFamily="2" charset="2"/>
              <a:buChar char="v"/>
            </a:pPr>
            <a:r>
              <a:rPr lang="en-US" sz="1600" dirty="0"/>
              <a:t>Offers two approaches, feature extraction(Add new classifier on top of convolutional base) and fine-tuning(Replace fully connected layers and optionally fine-tune all or part of convolutional base via backpropagation). </a:t>
            </a:r>
          </a:p>
        </p:txBody>
      </p:sp>
      <p:sp>
        <p:nvSpPr>
          <p:cNvPr id="19" name="Rectangle: Rounded Corners 18">
            <a:extLst>
              <a:ext uri="{FF2B5EF4-FFF2-40B4-BE49-F238E27FC236}">
                <a16:creationId xmlns:a16="http://schemas.microsoft.com/office/drawing/2014/main" id="{81EFEB0B-6D98-9C4B-961F-A5DA84E98D75}"/>
              </a:ext>
              <a:ext uri="{C183D7F6-B498-43B3-948B-1728B52AA6E4}">
                <adec:decorative xmlns:adec="http://schemas.microsoft.com/office/drawing/2017/decorative" val="1"/>
              </a:ext>
            </a:extLst>
          </p:cNvPr>
          <p:cNvSpPr/>
          <p:nvPr/>
        </p:nvSpPr>
        <p:spPr>
          <a:xfrm>
            <a:off x="228600" y="5355317"/>
            <a:ext cx="3035618"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Dropout</a:t>
            </a:r>
          </a:p>
        </p:txBody>
      </p:sp>
      <p:sp>
        <p:nvSpPr>
          <p:cNvPr id="20" name="TextBox 19">
            <a:extLst>
              <a:ext uri="{FF2B5EF4-FFF2-40B4-BE49-F238E27FC236}">
                <a16:creationId xmlns:a16="http://schemas.microsoft.com/office/drawing/2014/main" id="{55C1BBB0-F260-404E-B87D-00A903D16C02}"/>
              </a:ext>
            </a:extLst>
          </p:cNvPr>
          <p:cNvSpPr txBox="1"/>
          <p:nvPr/>
        </p:nvSpPr>
        <p:spPr>
          <a:xfrm>
            <a:off x="499232" y="5890478"/>
            <a:ext cx="8111367" cy="830997"/>
          </a:xfrm>
          <a:prstGeom prst="rect">
            <a:avLst/>
          </a:prstGeom>
          <a:noFill/>
        </p:spPr>
        <p:txBody>
          <a:bodyPr wrap="square" rtlCol="0">
            <a:spAutoFit/>
          </a:bodyPr>
          <a:lstStyle/>
          <a:p>
            <a:pPr marL="285750" indent="-285750" fontAlgn="base">
              <a:buFont typeface="Wingdings" pitchFamily="2" charset="2"/>
              <a:buChar char="v"/>
            </a:pPr>
            <a:r>
              <a:rPr lang="en-US" sz="1600" dirty="0"/>
              <a:t>One of the most effective and most commonly used regularization techniques for neural networks, which is an efficient way of reducing overfitting by randomly drooping out some neurons during training phase.</a:t>
            </a:r>
          </a:p>
        </p:txBody>
      </p:sp>
      <p:sp>
        <p:nvSpPr>
          <p:cNvPr id="2" name="TextBox 1">
            <a:extLst>
              <a:ext uri="{FF2B5EF4-FFF2-40B4-BE49-F238E27FC236}">
                <a16:creationId xmlns:a16="http://schemas.microsoft.com/office/drawing/2014/main" id="{4A709DF2-7CEA-455E-997E-D338E14B4DC4}"/>
              </a:ext>
            </a:extLst>
          </p:cNvPr>
          <p:cNvSpPr txBox="1"/>
          <p:nvPr/>
        </p:nvSpPr>
        <p:spPr>
          <a:xfrm>
            <a:off x="6096000" y="1304086"/>
            <a:ext cx="2428870" cy="1338828"/>
          </a:xfrm>
          <a:prstGeom prst="rect">
            <a:avLst/>
          </a:prstGeom>
          <a:noFill/>
        </p:spPr>
        <p:txBody>
          <a:bodyPr wrap="none" rtlCol="0">
            <a:spAutoFit/>
          </a:bodyPr>
          <a:lstStyle/>
          <a:p>
            <a:r>
              <a:rPr lang="en-US" sz="900" dirty="0" err="1">
                <a:latin typeface="Consolas" panose="020B0609020204030204" pitchFamily="49" charset="0"/>
              </a:rPr>
              <a:t>train_datagen</a:t>
            </a:r>
            <a:r>
              <a:rPr lang="en-US" sz="900" dirty="0">
                <a:latin typeface="Consolas" panose="020B0609020204030204" pitchFamily="49" charset="0"/>
              </a:rPr>
              <a:t> = </a:t>
            </a:r>
            <a:r>
              <a:rPr lang="en-US" sz="900" dirty="0" err="1">
                <a:latin typeface="Consolas" panose="020B0609020204030204" pitchFamily="49" charset="0"/>
              </a:rPr>
              <a:t>ImageDataGenerator</a:t>
            </a:r>
            <a:r>
              <a:rPr lang="en-US" sz="900" dirty="0">
                <a:latin typeface="Consolas" panose="020B0609020204030204" pitchFamily="49" charset="0"/>
              </a:rPr>
              <a:t>(</a:t>
            </a:r>
          </a:p>
          <a:p>
            <a:r>
              <a:rPr lang="en-US" sz="900" dirty="0">
                <a:latin typeface="Consolas" panose="020B0609020204030204" pitchFamily="49" charset="0"/>
              </a:rPr>
              <a:t>    rescale=1.0 / 255,</a:t>
            </a:r>
          </a:p>
          <a:p>
            <a:r>
              <a:rPr lang="en-US" sz="900" dirty="0">
                <a:latin typeface="Consolas" panose="020B0609020204030204" pitchFamily="49" charset="0"/>
              </a:rPr>
              <a:t>    </a:t>
            </a:r>
            <a:r>
              <a:rPr lang="en-US" sz="900" dirty="0" err="1">
                <a:latin typeface="Consolas" panose="020B0609020204030204" pitchFamily="49" charset="0"/>
              </a:rPr>
              <a:t>rotation_range</a:t>
            </a:r>
            <a:r>
              <a:rPr lang="en-US" sz="900" dirty="0">
                <a:latin typeface="Consolas" panose="020B0609020204030204" pitchFamily="49" charset="0"/>
              </a:rPr>
              <a:t>=20,</a:t>
            </a:r>
          </a:p>
          <a:p>
            <a:r>
              <a:rPr lang="en-US" sz="900" dirty="0">
                <a:latin typeface="Consolas" panose="020B0609020204030204" pitchFamily="49" charset="0"/>
              </a:rPr>
              <a:t>    </a:t>
            </a:r>
            <a:r>
              <a:rPr lang="en-US" sz="900" dirty="0" err="1">
                <a:latin typeface="Consolas" panose="020B0609020204030204" pitchFamily="49" charset="0"/>
              </a:rPr>
              <a:t>width_shift_range</a:t>
            </a:r>
            <a:r>
              <a:rPr lang="en-US" sz="900" dirty="0">
                <a:latin typeface="Consolas" panose="020B0609020204030204" pitchFamily="49" charset="0"/>
              </a:rPr>
              <a:t>=0.2,</a:t>
            </a:r>
          </a:p>
          <a:p>
            <a:r>
              <a:rPr lang="en-US" sz="900" dirty="0">
                <a:latin typeface="Consolas" panose="020B0609020204030204" pitchFamily="49" charset="0"/>
              </a:rPr>
              <a:t>    </a:t>
            </a:r>
            <a:r>
              <a:rPr lang="en-US" sz="900" dirty="0" err="1">
                <a:latin typeface="Consolas" panose="020B0609020204030204" pitchFamily="49" charset="0"/>
              </a:rPr>
              <a:t>height_shift_range</a:t>
            </a:r>
            <a:r>
              <a:rPr lang="en-US" sz="900" dirty="0">
                <a:latin typeface="Consolas" panose="020B0609020204030204" pitchFamily="49" charset="0"/>
              </a:rPr>
              <a:t>=0.2,</a:t>
            </a:r>
          </a:p>
          <a:p>
            <a:r>
              <a:rPr lang="en-US" sz="900" dirty="0">
                <a:latin typeface="Consolas" panose="020B0609020204030204" pitchFamily="49" charset="0"/>
              </a:rPr>
              <a:t>    </a:t>
            </a:r>
            <a:r>
              <a:rPr lang="en-US" sz="900" dirty="0" err="1">
                <a:latin typeface="Consolas" panose="020B0609020204030204" pitchFamily="49" charset="0"/>
              </a:rPr>
              <a:t>brightness_range</a:t>
            </a:r>
            <a:r>
              <a:rPr lang="en-US" sz="900" dirty="0">
                <a:latin typeface="Consolas" panose="020B0609020204030204" pitchFamily="49" charset="0"/>
              </a:rPr>
              <a:t>=[0.4, 1.2],</a:t>
            </a:r>
          </a:p>
          <a:p>
            <a:r>
              <a:rPr lang="en-US" sz="900" dirty="0">
                <a:latin typeface="Consolas" panose="020B0609020204030204" pitchFamily="49" charset="0"/>
              </a:rPr>
              <a:t>    </a:t>
            </a:r>
            <a:r>
              <a:rPr lang="en-US" sz="900" dirty="0" err="1">
                <a:latin typeface="Consolas" panose="020B0609020204030204" pitchFamily="49" charset="0"/>
              </a:rPr>
              <a:t>shear_range</a:t>
            </a:r>
            <a:r>
              <a:rPr lang="en-US" sz="900" dirty="0">
                <a:latin typeface="Consolas" panose="020B0609020204030204" pitchFamily="49" charset="0"/>
              </a:rPr>
              <a:t>=0.2,</a:t>
            </a:r>
          </a:p>
          <a:p>
            <a:r>
              <a:rPr lang="en-US" sz="900" dirty="0">
                <a:latin typeface="Consolas" panose="020B0609020204030204" pitchFamily="49" charset="0"/>
              </a:rPr>
              <a:t>    </a:t>
            </a:r>
            <a:r>
              <a:rPr lang="en-US" sz="900" dirty="0" err="1">
                <a:latin typeface="Consolas" panose="020B0609020204030204" pitchFamily="49" charset="0"/>
              </a:rPr>
              <a:t>zoom_range</a:t>
            </a:r>
            <a:r>
              <a:rPr lang="en-US" sz="900" dirty="0">
                <a:latin typeface="Consolas" panose="020B0609020204030204" pitchFamily="49" charset="0"/>
              </a:rPr>
              <a:t>=0.3,</a:t>
            </a:r>
          </a:p>
          <a:p>
            <a:r>
              <a:rPr lang="en-US" sz="900" dirty="0">
                <a:latin typeface="Consolas" panose="020B0609020204030204" pitchFamily="49" charset="0"/>
              </a:rPr>
              <a:t>    </a:t>
            </a:r>
            <a:r>
              <a:rPr lang="en-US" sz="900" dirty="0" err="1">
                <a:latin typeface="Consolas" panose="020B0609020204030204" pitchFamily="49" charset="0"/>
              </a:rPr>
              <a:t>validation_split</a:t>
            </a:r>
            <a:r>
              <a:rPr lang="en-US" sz="900" dirty="0">
                <a:latin typeface="Consolas" panose="020B0609020204030204" pitchFamily="49" charset="0"/>
              </a:rPr>
              <a:t>=0.2)</a:t>
            </a:r>
          </a:p>
        </p:txBody>
      </p:sp>
      <p:grpSp>
        <p:nvGrpSpPr>
          <p:cNvPr id="9" name="Group 8">
            <a:extLst>
              <a:ext uri="{FF2B5EF4-FFF2-40B4-BE49-F238E27FC236}">
                <a16:creationId xmlns:a16="http://schemas.microsoft.com/office/drawing/2014/main" id="{D4AE8636-5DF9-4E81-94D8-5EE4B1E9BAD7}"/>
              </a:ext>
            </a:extLst>
          </p:cNvPr>
          <p:cNvGrpSpPr/>
          <p:nvPr/>
        </p:nvGrpSpPr>
        <p:grpSpPr>
          <a:xfrm>
            <a:off x="6040111" y="1248983"/>
            <a:ext cx="6064974" cy="1487841"/>
            <a:chOff x="6040111" y="1248983"/>
            <a:chExt cx="6064974" cy="1487841"/>
          </a:xfrm>
        </p:grpSpPr>
        <p:sp>
          <p:nvSpPr>
            <p:cNvPr id="3" name="Rectangle 2">
              <a:extLst>
                <a:ext uri="{FF2B5EF4-FFF2-40B4-BE49-F238E27FC236}">
                  <a16:creationId xmlns:a16="http://schemas.microsoft.com/office/drawing/2014/main" id="{800C0D4A-2569-4CC4-93E8-6BE1F8406519}"/>
                </a:ext>
              </a:extLst>
            </p:cNvPr>
            <p:cNvSpPr/>
            <p:nvPr/>
          </p:nvSpPr>
          <p:spPr>
            <a:xfrm>
              <a:off x="6040111" y="1248983"/>
              <a:ext cx="6064974" cy="1441123"/>
            </a:xfrm>
            <a:prstGeom prst="rect">
              <a:avLst/>
            </a:prstGeom>
            <a:solidFill>
              <a:schemeClr val="bg2">
                <a:lumMod val="50000"/>
                <a:alpha val="12000"/>
              </a:schemeClr>
            </a:solidFill>
            <a:ln>
              <a:solidFill>
                <a:schemeClr val="tx2">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72EDA71-8621-4E3B-BFD3-0B09BC0F3D45}"/>
                </a:ext>
              </a:extLst>
            </p:cNvPr>
            <p:cNvSpPr txBox="1"/>
            <p:nvPr/>
          </p:nvSpPr>
          <p:spPr>
            <a:xfrm>
              <a:off x="8586173" y="1397996"/>
              <a:ext cx="3518912" cy="1338828"/>
            </a:xfrm>
            <a:prstGeom prst="rect">
              <a:avLst/>
            </a:prstGeom>
            <a:noFill/>
          </p:spPr>
          <p:txBody>
            <a:bodyPr wrap="none" rtlCol="0">
              <a:spAutoFit/>
            </a:bodyPr>
            <a:lstStyle/>
            <a:p>
              <a:r>
                <a:rPr lang="en-US" sz="900" dirty="0" err="1">
                  <a:latin typeface="Consolas" panose="020B0609020204030204" pitchFamily="49" charset="0"/>
                </a:rPr>
                <a:t>train_generator</a:t>
              </a:r>
              <a:r>
                <a:rPr lang="en-US" sz="900" dirty="0">
                  <a:latin typeface="Consolas" panose="020B0609020204030204" pitchFamily="49" charset="0"/>
                </a:rPr>
                <a:t> = </a:t>
              </a:r>
              <a:r>
                <a:rPr lang="en-US" sz="900" dirty="0" err="1">
                  <a:latin typeface="Consolas" panose="020B0609020204030204" pitchFamily="49" charset="0"/>
                </a:rPr>
                <a:t>train_datagen.flow_from_directory</a:t>
              </a:r>
              <a:r>
                <a:rPr lang="en-US" sz="900" dirty="0">
                  <a:latin typeface="Consolas" panose="020B0609020204030204" pitchFamily="49" charset="0"/>
                </a:rPr>
                <a:t>(</a:t>
              </a:r>
            </a:p>
            <a:p>
              <a:r>
                <a:rPr lang="en-US" sz="900" dirty="0">
                  <a:latin typeface="Consolas" panose="020B0609020204030204" pitchFamily="49" charset="0"/>
                </a:rPr>
                <a:t>    TRAIN_DIR,</a:t>
              </a:r>
            </a:p>
            <a:p>
              <a:r>
                <a:rPr lang="en-US" sz="900" dirty="0">
                  <a:latin typeface="Consolas" panose="020B0609020204030204" pitchFamily="49" charset="0"/>
                </a:rPr>
                <a:t>    </a:t>
              </a:r>
              <a:r>
                <a:rPr lang="en-US" sz="900" dirty="0" err="1">
                  <a:latin typeface="Consolas" panose="020B0609020204030204" pitchFamily="49" charset="0"/>
                </a:rPr>
                <a:t>target_size</a:t>
              </a:r>
              <a:r>
                <a:rPr lang="en-US" sz="900" dirty="0">
                  <a:latin typeface="Consolas" panose="020B0609020204030204" pitchFamily="49" charset="0"/>
                </a:rPr>
                <a:t>=(INPUT_HEIGHT, INPUT_WIDTH),</a:t>
              </a:r>
            </a:p>
            <a:p>
              <a:r>
                <a:rPr lang="en-US" sz="900" dirty="0">
                  <a:latin typeface="Consolas" panose="020B0609020204030204" pitchFamily="49" charset="0"/>
                </a:rPr>
                <a:t>    classes=None,</a:t>
              </a:r>
            </a:p>
            <a:p>
              <a:r>
                <a:rPr lang="en-US" sz="900" dirty="0">
                  <a:latin typeface="Consolas" panose="020B0609020204030204" pitchFamily="49" charset="0"/>
                </a:rPr>
                <a:t>    </a:t>
              </a:r>
              <a:r>
                <a:rPr lang="en-US" sz="900" dirty="0" err="1">
                  <a:latin typeface="Consolas" panose="020B0609020204030204" pitchFamily="49" charset="0"/>
                </a:rPr>
                <a:t>class_mode</a:t>
              </a:r>
              <a:r>
                <a:rPr lang="en-US" sz="900" dirty="0">
                  <a:latin typeface="Consolas" panose="020B0609020204030204" pitchFamily="49" charset="0"/>
                </a:rPr>
                <a:t>="categorical",</a:t>
              </a:r>
            </a:p>
            <a:p>
              <a:r>
                <a:rPr lang="en-US" sz="900" dirty="0">
                  <a:latin typeface="Consolas" panose="020B0609020204030204" pitchFamily="49" charset="0"/>
                </a:rPr>
                <a:t>    </a:t>
              </a:r>
              <a:r>
                <a:rPr lang="en-US" sz="900" dirty="0" err="1">
                  <a:latin typeface="Consolas" panose="020B0609020204030204" pitchFamily="49" charset="0"/>
                </a:rPr>
                <a:t>batch_size</a:t>
              </a:r>
              <a:r>
                <a:rPr lang="en-US" sz="900" dirty="0">
                  <a:latin typeface="Consolas" panose="020B0609020204030204" pitchFamily="49" charset="0"/>
                </a:rPr>
                <a:t>=BATCH_SIZE,</a:t>
              </a:r>
            </a:p>
            <a:p>
              <a:r>
                <a:rPr lang="en-US" sz="900" dirty="0">
                  <a:latin typeface="Consolas" panose="020B0609020204030204" pitchFamily="49" charset="0"/>
                </a:rPr>
                <a:t>    shuffle=True,</a:t>
              </a:r>
            </a:p>
            <a:p>
              <a:r>
                <a:rPr lang="en-US" sz="900" dirty="0">
                  <a:latin typeface="Consolas" panose="020B0609020204030204" pitchFamily="49" charset="0"/>
                </a:rPr>
                <a:t>    subset="training")</a:t>
              </a:r>
            </a:p>
            <a:p>
              <a:endParaRPr lang="en-US" sz="900" dirty="0">
                <a:latin typeface="Consolas" panose="020B0609020204030204" pitchFamily="49" charset="0"/>
              </a:endParaRPr>
            </a:p>
          </p:txBody>
        </p:sp>
      </p:grpSp>
      <p:grpSp>
        <p:nvGrpSpPr>
          <p:cNvPr id="7" name="Group 6">
            <a:extLst>
              <a:ext uri="{FF2B5EF4-FFF2-40B4-BE49-F238E27FC236}">
                <a16:creationId xmlns:a16="http://schemas.microsoft.com/office/drawing/2014/main" id="{BC0366A7-829F-412D-98FB-2E1DEA3F573D}"/>
              </a:ext>
            </a:extLst>
          </p:cNvPr>
          <p:cNvGrpSpPr/>
          <p:nvPr/>
        </p:nvGrpSpPr>
        <p:grpSpPr>
          <a:xfrm>
            <a:off x="8373979" y="2999091"/>
            <a:ext cx="3731106" cy="2896907"/>
            <a:chOff x="8329692" y="3121422"/>
            <a:chExt cx="3775393" cy="2896907"/>
          </a:xfrm>
        </p:grpSpPr>
        <p:sp>
          <p:nvSpPr>
            <p:cNvPr id="24" name="Rectangle 23">
              <a:extLst>
                <a:ext uri="{FF2B5EF4-FFF2-40B4-BE49-F238E27FC236}">
                  <a16:creationId xmlns:a16="http://schemas.microsoft.com/office/drawing/2014/main" id="{18C93131-BC11-438A-9EDF-CEADC0EC25B8}"/>
                </a:ext>
              </a:extLst>
            </p:cNvPr>
            <p:cNvSpPr/>
            <p:nvPr/>
          </p:nvSpPr>
          <p:spPr>
            <a:xfrm>
              <a:off x="8329692" y="3121422"/>
              <a:ext cx="3775393" cy="2769056"/>
            </a:xfrm>
            <a:prstGeom prst="rect">
              <a:avLst/>
            </a:prstGeom>
            <a:solidFill>
              <a:schemeClr val="bg2">
                <a:lumMod val="50000"/>
                <a:alpha val="12000"/>
              </a:schemeClr>
            </a:solidFill>
            <a:ln>
              <a:solidFill>
                <a:schemeClr val="tx2">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5EF69F9-F788-4EF1-8351-649F9F991F92}"/>
                </a:ext>
              </a:extLst>
            </p:cNvPr>
            <p:cNvSpPr txBox="1"/>
            <p:nvPr/>
          </p:nvSpPr>
          <p:spPr>
            <a:xfrm>
              <a:off x="8329692" y="3156007"/>
              <a:ext cx="3775393" cy="2862322"/>
            </a:xfrm>
            <a:prstGeom prst="rect">
              <a:avLst/>
            </a:prstGeom>
            <a:noFill/>
          </p:spPr>
          <p:txBody>
            <a:bodyPr wrap="none" rtlCol="0">
              <a:spAutoFit/>
            </a:bodyPr>
            <a:lstStyle/>
            <a:p>
              <a:r>
                <a:rPr lang="en-US" sz="900" dirty="0">
                  <a:latin typeface="Consolas" panose="020B0609020204030204" pitchFamily="49" charset="0"/>
                </a:rPr>
                <a:t># load the convnet base</a:t>
              </a:r>
            </a:p>
            <a:p>
              <a:r>
                <a:rPr lang="en-US" sz="900" dirty="0" err="1">
                  <a:latin typeface="Consolas" panose="020B0609020204030204" pitchFamily="49" charset="0"/>
                </a:rPr>
                <a:t>conv_base</a:t>
              </a:r>
              <a:r>
                <a:rPr lang="en-US" sz="900" dirty="0">
                  <a:latin typeface="Consolas" panose="020B0609020204030204" pitchFamily="49" charset="0"/>
                </a:rPr>
                <a:t> = VGG19( </a:t>
              </a:r>
            </a:p>
            <a:p>
              <a:r>
                <a:rPr lang="en-US" sz="900" dirty="0">
                  <a:latin typeface="Consolas" panose="020B0609020204030204" pitchFamily="49" charset="0"/>
                </a:rPr>
                <a:t>             weights="</a:t>
              </a:r>
              <a:r>
                <a:rPr lang="en-US" sz="900" dirty="0" err="1">
                  <a:latin typeface="Consolas" panose="020B0609020204030204" pitchFamily="49" charset="0"/>
                </a:rPr>
                <a:t>imagenet</a:t>
              </a:r>
              <a:r>
                <a:rPr lang="en-US" sz="900" dirty="0">
                  <a:latin typeface="Consolas" panose="020B0609020204030204" pitchFamily="49" charset="0"/>
                </a:rPr>
                <a:t>", </a:t>
              </a:r>
            </a:p>
            <a:p>
              <a:r>
                <a:rPr lang="en-US" sz="900" dirty="0">
                  <a:latin typeface="Consolas" panose="020B0609020204030204" pitchFamily="49" charset="0"/>
                </a:rPr>
                <a:t>             </a:t>
              </a:r>
              <a:r>
                <a:rPr lang="en-US" sz="900" dirty="0" err="1">
                  <a:latin typeface="Consolas" panose="020B0609020204030204" pitchFamily="49" charset="0"/>
                </a:rPr>
                <a:t>include_top</a:t>
              </a:r>
              <a:r>
                <a:rPr lang="en-US" sz="900" dirty="0">
                  <a:latin typeface="Consolas" panose="020B0609020204030204" pitchFamily="49" charset="0"/>
                </a:rPr>
                <a:t>=False,</a:t>
              </a:r>
            </a:p>
            <a:p>
              <a:r>
                <a:rPr lang="en-US" sz="900" dirty="0">
                  <a:latin typeface="Consolas" panose="020B0609020204030204" pitchFamily="49" charset="0"/>
                </a:rPr>
                <a:t>             </a:t>
              </a:r>
              <a:r>
                <a:rPr lang="en-US" sz="900" dirty="0" err="1">
                  <a:latin typeface="Consolas" panose="020B0609020204030204" pitchFamily="49" charset="0"/>
                </a:rPr>
                <a:t>input_shape</a:t>
              </a:r>
              <a:r>
                <a:rPr lang="en-US" sz="900" dirty="0">
                  <a:latin typeface="Consolas" panose="020B0609020204030204" pitchFamily="49" charset="0"/>
                </a:rPr>
                <a:t>=(INPUT_HEIGHT, INPUT_WIDTH, 3))</a:t>
              </a:r>
            </a:p>
            <a:p>
              <a:pPr lvl="2"/>
              <a:endParaRPr lang="en-US" sz="900" dirty="0">
                <a:latin typeface="Consolas" panose="020B0609020204030204" pitchFamily="49" charset="0"/>
              </a:endParaRPr>
            </a:p>
            <a:p>
              <a:r>
                <a:rPr lang="en-US" sz="900" dirty="0">
                  <a:latin typeface="Consolas" panose="020B0609020204030204" pitchFamily="49" charset="0"/>
                </a:rPr>
                <a:t>x = </a:t>
              </a:r>
              <a:r>
                <a:rPr lang="en-US" sz="900" dirty="0" err="1">
                  <a:latin typeface="Consolas" panose="020B0609020204030204" pitchFamily="49" charset="0"/>
                </a:rPr>
                <a:t>conv_base.output</a:t>
              </a:r>
              <a:endParaRPr lang="en-US" sz="900" dirty="0">
                <a:latin typeface="Consolas" panose="020B0609020204030204" pitchFamily="49" charset="0"/>
              </a:endParaRPr>
            </a:p>
            <a:p>
              <a:r>
                <a:rPr lang="en-US" sz="900" dirty="0">
                  <a:latin typeface="Consolas" panose="020B0609020204030204" pitchFamily="49" charset="0"/>
                </a:rPr>
                <a:t># add flatten, dropout, dense, </a:t>
              </a:r>
              <a:r>
                <a:rPr lang="en-US" sz="900" dirty="0" err="1">
                  <a:latin typeface="Consolas" panose="020B0609020204030204" pitchFamily="49" charset="0"/>
                </a:rPr>
                <a:t>etc</a:t>
              </a:r>
              <a:endParaRPr lang="en-US" sz="900" dirty="0">
                <a:latin typeface="Consolas" panose="020B0609020204030204" pitchFamily="49" charset="0"/>
              </a:endParaRPr>
            </a:p>
            <a:p>
              <a:r>
                <a:rPr lang="en-US" sz="900" dirty="0">
                  <a:latin typeface="Consolas" panose="020B0609020204030204" pitchFamily="49" charset="0"/>
                </a:rPr>
                <a:t>predictions=</a:t>
              </a:r>
              <a:r>
                <a:rPr lang="en-US" sz="900" dirty="0" err="1">
                  <a:latin typeface="Consolas" panose="020B0609020204030204" pitchFamily="49" charset="0"/>
                </a:rPr>
                <a:t>layers.Dense</a:t>
              </a:r>
              <a:r>
                <a:rPr lang="en-US" sz="900" dirty="0">
                  <a:latin typeface="Consolas" panose="020B0609020204030204" pitchFamily="49" charset="0"/>
                </a:rPr>
                <a:t>(10, activation="</a:t>
              </a:r>
              <a:r>
                <a:rPr lang="en-US" sz="900" dirty="0" err="1">
                  <a:latin typeface="Consolas" panose="020B0609020204030204" pitchFamily="49" charset="0"/>
                </a:rPr>
                <a:t>softmax</a:t>
              </a:r>
              <a:r>
                <a:rPr lang="en-US" sz="900" dirty="0">
                  <a:latin typeface="Consolas" panose="020B0609020204030204" pitchFamily="49" charset="0"/>
                </a:rPr>
                <a:t>")(x)</a:t>
              </a:r>
            </a:p>
            <a:p>
              <a:endParaRPr lang="en-US" sz="900" dirty="0">
                <a:latin typeface="Consolas" panose="020B0609020204030204" pitchFamily="49" charset="0"/>
              </a:endParaRPr>
            </a:p>
            <a:p>
              <a:r>
                <a:rPr lang="en-US" sz="900" dirty="0">
                  <a:latin typeface="Consolas" panose="020B0609020204030204" pitchFamily="49" charset="0"/>
                </a:rPr>
                <a:t>model=</a:t>
              </a:r>
              <a:r>
                <a:rPr lang="en-US" sz="900" dirty="0" err="1">
                  <a:latin typeface="Consolas" panose="020B0609020204030204" pitchFamily="49" charset="0"/>
                </a:rPr>
                <a:t>models.Model</a:t>
              </a:r>
              <a:r>
                <a:rPr lang="en-US" sz="900" dirty="0">
                  <a:latin typeface="Consolas" panose="020B0609020204030204" pitchFamily="49" charset="0"/>
                </a:rPr>
                <a:t>(inputs=</a:t>
              </a:r>
              <a:r>
                <a:rPr lang="en-US" sz="900" dirty="0" err="1">
                  <a:latin typeface="Consolas" panose="020B0609020204030204" pitchFamily="49" charset="0"/>
                </a:rPr>
                <a:t>conv_base.input</a:t>
              </a:r>
              <a:r>
                <a:rPr lang="en-US" sz="900" dirty="0">
                  <a:latin typeface="Consolas" panose="020B0609020204030204" pitchFamily="49" charset="0"/>
                </a:rPr>
                <a:t>,</a:t>
              </a:r>
            </a:p>
            <a:p>
              <a:r>
                <a:rPr lang="en-US" sz="900" dirty="0">
                  <a:latin typeface="Consolas" panose="020B0609020204030204" pitchFamily="49" charset="0"/>
                </a:rPr>
                <a:t>	     outputs=predictions)</a:t>
              </a:r>
            </a:p>
            <a:p>
              <a:endParaRPr lang="en-US" sz="900" dirty="0">
                <a:latin typeface="Consolas" panose="020B0609020204030204" pitchFamily="49" charset="0"/>
              </a:endParaRPr>
            </a:p>
            <a:p>
              <a:r>
                <a:rPr lang="en-US" sz="900" dirty="0">
                  <a:latin typeface="Consolas" panose="020B0609020204030204" pitchFamily="49" charset="0"/>
                </a:rPr>
                <a:t># freeze the training </a:t>
              </a:r>
            </a:p>
            <a:p>
              <a:r>
                <a:rPr lang="en-US" sz="900" dirty="0">
                  <a:latin typeface="Consolas" panose="020B0609020204030204" pitchFamily="49" charset="0"/>
                </a:rPr>
                <a:t>for layer in </a:t>
              </a:r>
              <a:r>
                <a:rPr lang="en-US" sz="900" dirty="0" err="1">
                  <a:latin typeface="Consolas" panose="020B0609020204030204" pitchFamily="49" charset="0"/>
                </a:rPr>
                <a:t>model.layers</a:t>
              </a:r>
              <a:r>
                <a:rPr lang="en-US" sz="900" dirty="0">
                  <a:latin typeface="Consolas" panose="020B0609020204030204" pitchFamily="49" charset="0"/>
                </a:rPr>
                <a:t>[:10]:</a:t>
              </a:r>
            </a:p>
            <a:p>
              <a:r>
                <a:rPr lang="en-US" sz="900" dirty="0">
                  <a:latin typeface="Consolas" panose="020B0609020204030204" pitchFamily="49" charset="0"/>
                </a:rPr>
                <a:t>    </a:t>
              </a:r>
              <a:r>
                <a:rPr lang="en-US" sz="900" dirty="0" err="1">
                  <a:latin typeface="Consolas" panose="020B0609020204030204" pitchFamily="49" charset="0"/>
                </a:rPr>
                <a:t>layer.trainable</a:t>
              </a:r>
              <a:r>
                <a:rPr lang="en-US" sz="900" dirty="0">
                  <a:latin typeface="Consolas" panose="020B0609020204030204" pitchFamily="49" charset="0"/>
                </a:rPr>
                <a:t> = False</a:t>
              </a:r>
            </a:p>
            <a:p>
              <a:endParaRPr lang="en-US" sz="900" dirty="0">
                <a:latin typeface="Consolas" panose="020B0609020204030204" pitchFamily="49" charset="0"/>
              </a:endParaRPr>
            </a:p>
            <a:p>
              <a:r>
                <a:rPr lang="en-US" sz="900" dirty="0" err="1">
                  <a:latin typeface="Consolas" panose="020B0609020204030204" pitchFamily="49" charset="0"/>
                </a:rPr>
                <a:t>model.compile</a:t>
              </a:r>
              <a:r>
                <a:rPr lang="en-US" sz="900" dirty="0">
                  <a:latin typeface="Consolas" panose="020B0609020204030204" pitchFamily="49" charset="0"/>
                </a:rPr>
                <a:t>(…)</a:t>
              </a:r>
            </a:p>
            <a:p>
              <a:r>
                <a:rPr lang="en-US" sz="900" dirty="0" err="1">
                  <a:latin typeface="Consolas" panose="020B0609020204030204" pitchFamily="49" charset="0"/>
                </a:rPr>
                <a:t>model.fit</a:t>
              </a:r>
              <a:r>
                <a:rPr lang="en-US" sz="900" dirty="0">
                  <a:latin typeface="Consolas" panose="020B0609020204030204" pitchFamily="49" charset="0"/>
                </a:rPr>
                <a:t>(…)</a:t>
              </a:r>
            </a:p>
            <a:p>
              <a:endParaRPr lang="en-US" sz="900" dirty="0">
                <a:latin typeface="Consolas" panose="020B0609020204030204" pitchFamily="49" charset="0"/>
              </a:endParaRPr>
            </a:p>
          </p:txBody>
        </p:sp>
      </p:grpSp>
      <p:grpSp>
        <p:nvGrpSpPr>
          <p:cNvPr id="5" name="Group 4">
            <a:extLst>
              <a:ext uri="{FF2B5EF4-FFF2-40B4-BE49-F238E27FC236}">
                <a16:creationId xmlns:a16="http://schemas.microsoft.com/office/drawing/2014/main" id="{CC9E4947-0273-4419-BF00-B5D5399CD825}"/>
              </a:ext>
            </a:extLst>
          </p:cNvPr>
          <p:cNvGrpSpPr/>
          <p:nvPr/>
        </p:nvGrpSpPr>
        <p:grpSpPr>
          <a:xfrm>
            <a:off x="9045237" y="6059600"/>
            <a:ext cx="2207299" cy="275502"/>
            <a:chOff x="8795580" y="6017014"/>
            <a:chExt cx="2293251" cy="275502"/>
          </a:xfrm>
        </p:grpSpPr>
        <p:sp>
          <p:nvSpPr>
            <p:cNvPr id="23" name="Rectangle 22">
              <a:extLst>
                <a:ext uri="{FF2B5EF4-FFF2-40B4-BE49-F238E27FC236}">
                  <a16:creationId xmlns:a16="http://schemas.microsoft.com/office/drawing/2014/main" id="{F9AA4869-5919-4683-B7EB-7CE104C226BC}"/>
                </a:ext>
              </a:extLst>
            </p:cNvPr>
            <p:cNvSpPr/>
            <p:nvPr/>
          </p:nvSpPr>
          <p:spPr>
            <a:xfrm>
              <a:off x="8795580" y="6017014"/>
              <a:ext cx="2293251" cy="275502"/>
            </a:xfrm>
            <a:prstGeom prst="rect">
              <a:avLst/>
            </a:prstGeom>
            <a:solidFill>
              <a:schemeClr val="bg2">
                <a:lumMod val="50000"/>
                <a:alpha val="12000"/>
              </a:schemeClr>
            </a:solidFill>
            <a:ln>
              <a:solidFill>
                <a:schemeClr val="tx2">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10919B9-EF5A-4EBF-934F-28A9FF83045A}"/>
                </a:ext>
              </a:extLst>
            </p:cNvPr>
            <p:cNvSpPr txBox="1"/>
            <p:nvPr/>
          </p:nvSpPr>
          <p:spPr>
            <a:xfrm>
              <a:off x="8795580" y="6017014"/>
              <a:ext cx="2108269" cy="230832"/>
            </a:xfrm>
            <a:prstGeom prst="rect">
              <a:avLst/>
            </a:prstGeom>
            <a:noFill/>
          </p:spPr>
          <p:txBody>
            <a:bodyPr wrap="none" rtlCol="0">
              <a:spAutoFit/>
            </a:bodyPr>
            <a:lstStyle/>
            <a:p>
              <a:r>
                <a:rPr lang="en-US" sz="900" dirty="0" err="1">
                  <a:latin typeface="Consolas" panose="020B0609020204030204" pitchFamily="49" charset="0"/>
                </a:rPr>
                <a:t>model.add</a:t>
              </a:r>
              <a:r>
                <a:rPr lang="en-US" sz="900" dirty="0">
                  <a:latin typeface="Consolas" panose="020B0609020204030204" pitchFamily="49" charset="0"/>
                </a:rPr>
                <a:t>(</a:t>
              </a:r>
              <a:r>
                <a:rPr lang="en-US" sz="900" dirty="0" err="1">
                  <a:latin typeface="Consolas" panose="020B0609020204030204" pitchFamily="49" charset="0"/>
                </a:rPr>
                <a:t>layers.Dropout</a:t>
              </a:r>
              <a:r>
                <a:rPr lang="en-US" sz="900" dirty="0">
                  <a:latin typeface="Consolas" panose="020B0609020204030204" pitchFamily="49" charset="0"/>
                </a:rPr>
                <a:t>(0.3))</a:t>
              </a:r>
            </a:p>
          </p:txBody>
        </p:sp>
      </p:grpSp>
    </p:spTree>
    <p:extLst>
      <p:ext uri="{BB962C8B-B14F-4D97-AF65-F5344CB8AC3E}">
        <p14:creationId xmlns:p14="http://schemas.microsoft.com/office/powerpoint/2010/main" val="206624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11</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Evaluation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ctangle: Rounded Corners 18">
            <a:extLst>
              <a:ext uri="{FF2B5EF4-FFF2-40B4-BE49-F238E27FC236}">
                <a16:creationId xmlns:a16="http://schemas.microsoft.com/office/drawing/2014/main" id="{3E653A22-B610-45D9-A6FA-6FFCEFB5E7B8}"/>
              </a:ext>
              <a:ext uri="{C183D7F6-B498-43B3-948B-1728B52AA6E4}">
                <adec:decorative xmlns:adec="http://schemas.microsoft.com/office/drawing/2017/decorative" val="1"/>
              </a:ext>
            </a:extLst>
          </p:cNvPr>
          <p:cNvSpPr/>
          <p:nvPr/>
        </p:nvSpPr>
        <p:spPr>
          <a:xfrm>
            <a:off x="6175686" y="919024"/>
            <a:ext cx="2998347"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Convolution Neural Network from Scratch</a:t>
            </a:r>
          </a:p>
        </p:txBody>
      </p:sp>
      <p:sp>
        <p:nvSpPr>
          <p:cNvPr id="10" name="Rectangle: Rounded Corners 18">
            <a:extLst>
              <a:ext uri="{FF2B5EF4-FFF2-40B4-BE49-F238E27FC236}">
                <a16:creationId xmlns:a16="http://schemas.microsoft.com/office/drawing/2014/main" id="{125E995A-7037-489F-9410-7C4453391AB8}"/>
              </a:ext>
              <a:ext uri="{C183D7F6-B498-43B3-948B-1728B52AA6E4}">
                <adec:decorative xmlns:adec="http://schemas.microsoft.com/office/drawing/2017/decorative" val="1"/>
              </a:ext>
            </a:extLst>
          </p:cNvPr>
          <p:cNvSpPr/>
          <p:nvPr/>
        </p:nvSpPr>
        <p:spPr>
          <a:xfrm>
            <a:off x="380156" y="3726065"/>
            <a:ext cx="3470295"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Fine-tuned VGG-19 Convolution Neural Network</a:t>
            </a:r>
          </a:p>
        </p:txBody>
      </p:sp>
      <p:sp>
        <p:nvSpPr>
          <p:cNvPr id="7" name="TextBox 6">
            <a:extLst>
              <a:ext uri="{FF2B5EF4-FFF2-40B4-BE49-F238E27FC236}">
                <a16:creationId xmlns:a16="http://schemas.microsoft.com/office/drawing/2014/main" id="{EB4E2B89-F2A4-4A89-ACCF-5B15AE13E6DC}"/>
              </a:ext>
            </a:extLst>
          </p:cNvPr>
          <p:cNvSpPr txBox="1"/>
          <p:nvPr/>
        </p:nvSpPr>
        <p:spPr>
          <a:xfrm>
            <a:off x="10555642" y="556753"/>
            <a:ext cx="1144865" cy="553998"/>
          </a:xfrm>
          <a:prstGeom prst="rect">
            <a:avLst/>
          </a:prstGeom>
          <a:noFill/>
        </p:spPr>
        <p:txBody>
          <a:bodyPr wrap="none" rtlCol="0">
            <a:spAutoFit/>
          </a:bodyPr>
          <a:lstStyle/>
          <a:p>
            <a:pPr marL="171450" indent="-171450">
              <a:buFont typeface="Arial" panose="020B0604020202020204" pitchFamily="34" charset="0"/>
              <a:buChar char="•"/>
            </a:pPr>
            <a:r>
              <a:rPr lang="en-US" sz="600" dirty="0"/>
              <a:t>D: Dropout</a:t>
            </a:r>
          </a:p>
          <a:p>
            <a:pPr marL="171450" indent="-171450">
              <a:buFont typeface="Arial" panose="020B0604020202020204" pitchFamily="34" charset="0"/>
              <a:buChar char="•"/>
            </a:pPr>
            <a:r>
              <a:rPr lang="en-US" sz="600" dirty="0"/>
              <a:t>BN: Batch Normalization</a:t>
            </a:r>
          </a:p>
          <a:p>
            <a:pPr marL="171450" indent="-171450">
              <a:buFont typeface="Arial" panose="020B0604020202020204" pitchFamily="34" charset="0"/>
              <a:buChar char="•"/>
            </a:pPr>
            <a:r>
              <a:rPr lang="en-US" sz="600" dirty="0"/>
              <a:t>DA: Data Augmentation</a:t>
            </a:r>
          </a:p>
          <a:p>
            <a:pPr marL="171450" indent="-171450">
              <a:buFont typeface="Arial" panose="020B0604020202020204" pitchFamily="34" charset="0"/>
              <a:buChar char="•"/>
            </a:pPr>
            <a:r>
              <a:rPr lang="en-US" sz="600" dirty="0"/>
              <a:t>LR: Learning Rate</a:t>
            </a:r>
          </a:p>
          <a:p>
            <a:pPr marL="171450" indent="-171450">
              <a:buFont typeface="Arial" panose="020B0604020202020204" pitchFamily="34" charset="0"/>
              <a:buChar char="•"/>
            </a:pPr>
            <a:r>
              <a:rPr lang="en-US" sz="600" dirty="0"/>
              <a:t>LF: Layers frozen</a:t>
            </a:r>
          </a:p>
        </p:txBody>
      </p:sp>
      <p:graphicFrame>
        <p:nvGraphicFramePr>
          <p:cNvPr id="13" name="Table 12">
            <a:extLst>
              <a:ext uri="{FF2B5EF4-FFF2-40B4-BE49-F238E27FC236}">
                <a16:creationId xmlns:a16="http://schemas.microsoft.com/office/drawing/2014/main" id="{73AB1FF3-C243-4D2F-A155-4AF7FE673E2E}"/>
              </a:ext>
            </a:extLst>
          </p:cNvPr>
          <p:cNvGraphicFramePr>
            <a:graphicFrameLocks noGrp="1"/>
          </p:cNvGraphicFramePr>
          <p:nvPr>
            <p:extLst>
              <p:ext uri="{D42A27DB-BD31-4B8C-83A1-F6EECF244321}">
                <p14:modId xmlns:p14="http://schemas.microsoft.com/office/powerpoint/2010/main" val="26924026"/>
              </p:ext>
            </p:extLst>
          </p:nvPr>
        </p:nvGraphicFramePr>
        <p:xfrm>
          <a:off x="380156" y="1110751"/>
          <a:ext cx="5327878" cy="2286000"/>
        </p:xfrm>
        <a:graphic>
          <a:graphicData uri="http://schemas.openxmlformats.org/drawingml/2006/table">
            <a:tbl>
              <a:tblPr>
                <a:tableStyleId>{5940675A-B579-460E-94D1-54222C63F5DA}</a:tableStyleId>
              </a:tblPr>
              <a:tblGrid>
                <a:gridCol w="2276475">
                  <a:extLst>
                    <a:ext uri="{9D8B030D-6E8A-4147-A177-3AD203B41FA5}">
                      <a16:colId xmlns:a16="http://schemas.microsoft.com/office/drawing/2014/main" val="3383620616"/>
                    </a:ext>
                  </a:extLst>
                </a:gridCol>
                <a:gridCol w="468711">
                  <a:extLst>
                    <a:ext uri="{9D8B030D-6E8A-4147-A177-3AD203B41FA5}">
                      <a16:colId xmlns:a16="http://schemas.microsoft.com/office/drawing/2014/main" val="544337196"/>
                    </a:ext>
                  </a:extLst>
                </a:gridCol>
                <a:gridCol w="612194">
                  <a:extLst>
                    <a:ext uri="{9D8B030D-6E8A-4147-A177-3AD203B41FA5}">
                      <a16:colId xmlns:a16="http://schemas.microsoft.com/office/drawing/2014/main" val="3335719498"/>
                    </a:ext>
                  </a:extLst>
                </a:gridCol>
                <a:gridCol w="401752">
                  <a:extLst>
                    <a:ext uri="{9D8B030D-6E8A-4147-A177-3AD203B41FA5}">
                      <a16:colId xmlns:a16="http://schemas.microsoft.com/office/drawing/2014/main" val="335507331"/>
                    </a:ext>
                  </a:extLst>
                </a:gridCol>
                <a:gridCol w="583497">
                  <a:extLst>
                    <a:ext uri="{9D8B030D-6E8A-4147-A177-3AD203B41FA5}">
                      <a16:colId xmlns:a16="http://schemas.microsoft.com/office/drawing/2014/main" val="1291272414"/>
                    </a:ext>
                  </a:extLst>
                </a:gridCol>
                <a:gridCol w="401752">
                  <a:extLst>
                    <a:ext uri="{9D8B030D-6E8A-4147-A177-3AD203B41FA5}">
                      <a16:colId xmlns:a16="http://schemas.microsoft.com/office/drawing/2014/main" val="3496880222"/>
                    </a:ext>
                  </a:extLst>
                </a:gridCol>
                <a:gridCol w="583497">
                  <a:extLst>
                    <a:ext uri="{9D8B030D-6E8A-4147-A177-3AD203B41FA5}">
                      <a16:colId xmlns:a16="http://schemas.microsoft.com/office/drawing/2014/main" val="2925896951"/>
                    </a:ext>
                  </a:extLst>
                </a:gridCol>
              </a:tblGrid>
              <a:tr h="190500">
                <a:tc rowSpan="2">
                  <a:txBody>
                    <a:bodyPr/>
                    <a:lstStyle/>
                    <a:p>
                      <a:pPr algn="ctr" fontAlgn="b"/>
                      <a:endParaRPr lang="en-US" sz="9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900" b="1" u="none" strike="noStrike" dirty="0">
                          <a:solidFill>
                            <a:schemeClr val="bg1"/>
                          </a:solidFill>
                          <a:effectLst/>
                        </a:rPr>
                        <a:t>Training</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Validation</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Test</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extLst>
                  <a:ext uri="{0D108BD9-81ED-4DB2-BD59-A6C34878D82A}">
                    <a16:rowId xmlns:a16="http://schemas.microsoft.com/office/drawing/2014/main" val="3037784594"/>
                  </a:ext>
                </a:extLst>
              </a:tr>
              <a:tr h="190500">
                <a:tc vMerge="1">
                  <a:txBody>
                    <a:bodyPr/>
                    <a:lstStyle/>
                    <a:p>
                      <a:endParaRPr lang="en-US"/>
                    </a:p>
                  </a:txBody>
                  <a:tcPr/>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 </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8452572"/>
                  </a:ext>
                </a:extLst>
              </a:tr>
              <a:tr h="190500">
                <a:tc>
                  <a:txBody>
                    <a:bodyPr/>
                    <a:lstStyle/>
                    <a:p>
                      <a:pPr algn="l" fontAlgn="b"/>
                      <a:r>
                        <a:rPr lang="en-US" sz="900" u="none" strike="noStrike" dirty="0">
                          <a:effectLst/>
                        </a:rPr>
                        <a:t>Base</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0.022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99.33%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0.085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97.83%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2.69</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66.00%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6820775"/>
                  </a:ext>
                </a:extLst>
              </a:tr>
              <a:tr h="190500">
                <a:tc>
                  <a:txBody>
                    <a:bodyPr/>
                    <a:lstStyle/>
                    <a:p>
                      <a:pPr algn="l" fontAlgn="b"/>
                      <a:r>
                        <a:rPr lang="en-US" sz="900" u="none" strike="noStrike" dirty="0">
                          <a:effectLst/>
                        </a:rPr>
                        <a:t>Base + D(0.3)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0.009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99.72%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0.022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99.46%</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2.85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62.99%</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0759243"/>
                  </a:ext>
                </a:extLst>
              </a:tr>
              <a:tr h="190500">
                <a:tc>
                  <a:txBody>
                    <a:bodyPr/>
                    <a:lstStyle/>
                    <a:p>
                      <a:pPr algn="l" fontAlgn="b"/>
                      <a:r>
                        <a:rPr lang="en-US" sz="900" u="none" strike="noStrike" dirty="0">
                          <a:effectLst/>
                        </a:rPr>
                        <a:t>Base + D(0.3) + BN</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0.051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99.81%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0.041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99.62%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0.903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75.00%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8341514"/>
                  </a:ext>
                </a:extLst>
              </a:tr>
              <a:tr h="190500">
                <a:tc>
                  <a:txBody>
                    <a:bodyPr/>
                    <a:lstStyle/>
                    <a:p>
                      <a:pPr algn="l" fontAlgn="b"/>
                      <a:r>
                        <a:rPr lang="en-US" sz="900" u="none" strike="noStrike" dirty="0">
                          <a:effectLst/>
                        </a:rPr>
                        <a:t>Base + D(0.3)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0.207</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94.98%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0.422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87.03%</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0.664</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81.00%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970778"/>
                  </a:ext>
                </a:extLst>
              </a:tr>
              <a:tr h="190500">
                <a:tc>
                  <a:txBody>
                    <a:bodyPr/>
                    <a:lstStyle/>
                    <a:p>
                      <a:pPr algn="l" fontAlgn="b"/>
                      <a:r>
                        <a:rPr lang="en-US" sz="900" u="none" strike="noStrike" dirty="0">
                          <a:effectLst/>
                        </a:rPr>
                        <a:t>Base + D(0.2)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0.148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96.50%</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0.221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94.11%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0.858</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75.00%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8692132"/>
                  </a:ext>
                </a:extLst>
              </a:tr>
              <a:tr h="190500">
                <a:tc>
                  <a:txBody>
                    <a:bodyPr/>
                    <a:lstStyle/>
                    <a:p>
                      <a:pPr algn="l" fontAlgn="b"/>
                      <a:r>
                        <a:rPr lang="en-US" sz="900" u="none" strike="noStrike" dirty="0">
                          <a:effectLst/>
                        </a:rPr>
                        <a:t>Base + D(0.4)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0.343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91.52%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0.487</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85.69%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0.762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74.00%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0305736"/>
                  </a:ext>
                </a:extLst>
              </a:tr>
              <a:tr h="190500">
                <a:tc>
                  <a:txBody>
                    <a:bodyPr/>
                    <a:lstStyle/>
                    <a:p>
                      <a:pPr marL="0" algn="l" defTabSz="914400" rtl="0" eaLnBrk="1" fontAlgn="b" latinLnBrk="0" hangingPunct="1"/>
                      <a:r>
                        <a:rPr lang="en-US" sz="900" u="none" strike="noStrike" kern="1200" dirty="0">
                          <a:solidFill>
                            <a:schemeClr val="tx1"/>
                          </a:solidFill>
                          <a:effectLst/>
                          <a:latin typeface="+mn-lt"/>
                          <a:ea typeface="+mn-ea"/>
                          <a:cs typeface="+mn-cs"/>
                        </a:rPr>
                        <a:t>Base + D(0.3) + BN + DA + LR(0.01)</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0.087</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97.55%</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0.074</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97.88%</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0.683</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84.00%</a:t>
                      </a:r>
                    </a:p>
                  </a:txBody>
                  <a:tcPr marL="9525" marR="9525" marT="9525" marB="0" anchor="b">
                    <a:noFill/>
                  </a:tcPr>
                </a:tc>
                <a:extLst>
                  <a:ext uri="{0D108BD9-81ED-4DB2-BD59-A6C34878D82A}">
                    <a16:rowId xmlns:a16="http://schemas.microsoft.com/office/drawing/2014/main" val="2708891671"/>
                  </a:ext>
                </a:extLst>
              </a:tr>
              <a:tr h="190500">
                <a:tc>
                  <a:txBody>
                    <a:bodyPr/>
                    <a:lstStyle/>
                    <a:p>
                      <a:pPr algn="l" fontAlgn="b"/>
                      <a:r>
                        <a:rPr lang="en-US" sz="900" u="none" strike="noStrike">
                          <a:effectLst/>
                        </a:rPr>
                        <a:t>Base + D(0.3) + BN + DA + LR(0.001)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0.199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95.12%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0.32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90.02%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0.804</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75.00%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518664"/>
                  </a:ext>
                </a:extLst>
              </a:tr>
              <a:tr h="190500">
                <a:tc>
                  <a:txBody>
                    <a:bodyPr/>
                    <a:lstStyle/>
                    <a:p>
                      <a:pPr algn="l" fontAlgn="b"/>
                      <a:r>
                        <a:rPr lang="en-US" sz="900" u="none" strike="noStrike">
                          <a:effectLst/>
                        </a:rPr>
                        <a:t>Base + D(0.3) + BN + DA + LR(0.0001)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88.65%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0.55</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89.49%</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0.96</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70.00%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0345782"/>
                  </a:ext>
                </a:extLst>
              </a:tr>
              <a:tr h="190500">
                <a:tc>
                  <a:txBody>
                    <a:bodyPr/>
                    <a:lstStyle/>
                    <a:p>
                      <a:pPr algn="l" fontAlgn="b"/>
                      <a:r>
                        <a:rPr lang="en-US" sz="900" u="none" strike="noStrike">
                          <a:effectLst/>
                        </a:rPr>
                        <a:t>Base + BN + DA + LR(0.01)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0.0626</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98.32%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0.078</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97.63%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0.792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78.00%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5074627"/>
                  </a:ext>
                </a:extLst>
              </a:tr>
            </a:tbl>
          </a:graphicData>
        </a:graphic>
      </p:graphicFrame>
      <p:graphicFrame>
        <p:nvGraphicFramePr>
          <p:cNvPr id="15" name="Table 14">
            <a:extLst>
              <a:ext uri="{FF2B5EF4-FFF2-40B4-BE49-F238E27FC236}">
                <a16:creationId xmlns:a16="http://schemas.microsoft.com/office/drawing/2014/main" id="{284DC2E3-F3FC-4A26-8408-00AF924C448D}"/>
              </a:ext>
            </a:extLst>
          </p:cNvPr>
          <p:cNvGraphicFramePr>
            <a:graphicFrameLocks noGrp="1"/>
          </p:cNvGraphicFramePr>
          <p:nvPr>
            <p:extLst>
              <p:ext uri="{D42A27DB-BD31-4B8C-83A1-F6EECF244321}">
                <p14:modId xmlns:p14="http://schemas.microsoft.com/office/powerpoint/2010/main" val="861771997"/>
              </p:ext>
            </p:extLst>
          </p:nvPr>
        </p:nvGraphicFramePr>
        <p:xfrm>
          <a:off x="6384666" y="3783892"/>
          <a:ext cx="5578734" cy="2457630"/>
        </p:xfrm>
        <a:graphic>
          <a:graphicData uri="http://schemas.openxmlformats.org/drawingml/2006/table">
            <a:tbl>
              <a:tblPr>
                <a:tableStyleId>{5940675A-B579-460E-94D1-54222C63F5DA}</a:tableStyleId>
              </a:tblPr>
              <a:tblGrid>
                <a:gridCol w="2527300">
                  <a:extLst>
                    <a:ext uri="{9D8B030D-6E8A-4147-A177-3AD203B41FA5}">
                      <a16:colId xmlns:a16="http://schemas.microsoft.com/office/drawing/2014/main" val="2993377627"/>
                    </a:ext>
                  </a:extLst>
                </a:gridCol>
                <a:gridCol w="401756">
                  <a:extLst>
                    <a:ext uri="{9D8B030D-6E8A-4147-A177-3AD203B41FA5}">
                      <a16:colId xmlns:a16="http://schemas.microsoft.com/office/drawing/2014/main" val="2389925170"/>
                    </a:ext>
                  </a:extLst>
                </a:gridCol>
                <a:gridCol w="612200">
                  <a:extLst>
                    <a:ext uri="{9D8B030D-6E8A-4147-A177-3AD203B41FA5}">
                      <a16:colId xmlns:a16="http://schemas.microsoft.com/office/drawing/2014/main" val="1234724989"/>
                    </a:ext>
                  </a:extLst>
                </a:gridCol>
                <a:gridCol w="401756">
                  <a:extLst>
                    <a:ext uri="{9D8B030D-6E8A-4147-A177-3AD203B41FA5}">
                      <a16:colId xmlns:a16="http://schemas.microsoft.com/office/drawing/2014/main" val="3568258045"/>
                    </a:ext>
                  </a:extLst>
                </a:gridCol>
                <a:gridCol w="583503">
                  <a:extLst>
                    <a:ext uri="{9D8B030D-6E8A-4147-A177-3AD203B41FA5}">
                      <a16:colId xmlns:a16="http://schemas.microsoft.com/office/drawing/2014/main" val="1253018979"/>
                    </a:ext>
                  </a:extLst>
                </a:gridCol>
                <a:gridCol w="468716">
                  <a:extLst>
                    <a:ext uri="{9D8B030D-6E8A-4147-A177-3AD203B41FA5}">
                      <a16:colId xmlns:a16="http://schemas.microsoft.com/office/drawing/2014/main" val="2976164795"/>
                    </a:ext>
                  </a:extLst>
                </a:gridCol>
                <a:gridCol w="583503">
                  <a:extLst>
                    <a:ext uri="{9D8B030D-6E8A-4147-A177-3AD203B41FA5}">
                      <a16:colId xmlns:a16="http://schemas.microsoft.com/office/drawing/2014/main" val="4048219200"/>
                    </a:ext>
                  </a:extLst>
                </a:gridCol>
              </a:tblGrid>
              <a:tr h="171630">
                <a:tc rowSpan="2">
                  <a:txBody>
                    <a:bodyPr/>
                    <a:lstStyle/>
                    <a:p>
                      <a:pPr algn="ctr" fontAlgn="b"/>
                      <a:endParaRPr lang="en-US" sz="9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900" b="1" u="none" strike="noStrike" dirty="0">
                          <a:solidFill>
                            <a:schemeClr val="bg1"/>
                          </a:solidFill>
                          <a:effectLst/>
                        </a:rPr>
                        <a:t>Training</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Validation</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Test</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extLst>
                  <a:ext uri="{0D108BD9-81ED-4DB2-BD59-A6C34878D82A}">
                    <a16:rowId xmlns:a16="http://schemas.microsoft.com/office/drawing/2014/main" val="2295784093"/>
                  </a:ext>
                </a:extLst>
              </a:tr>
              <a:tr h="190500">
                <a:tc vMerge="1">
                  <a:txBody>
                    <a:bodyPr/>
                    <a:lstStyle/>
                    <a:p>
                      <a:endParaRPr lang="en-US"/>
                    </a:p>
                  </a:txBody>
                  <a:tcPr/>
                </a:tc>
                <a:tc>
                  <a:txBody>
                    <a:bodyPr/>
                    <a:lstStyle/>
                    <a:p>
                      <a:pPr algn="l" fontAlgn="b"/>
                      <a:r>
                        <a:rPr lang="en-US" sz="900" u="none" strike="noStrike" dirty="0">
                          <a:effectLst/>
                        </a:rPr>
                        <a:t>Loss</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 </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5310725"/>
                  </a:ext>
                </a:extLst>
              </a:tr>
              <a:tr h="190500">
                <a:tc>
                  <a:txBody>
                    <a:bodyPr/>
                    <a:lstStyle/>
                    <a:p>
                      <a:pPr algn="l" fontAlgn="b"/>
                      <a:r>
                        <a:rPr lang="en-US" sz="900" b="0" i="0" u="none" strike="noStrike" dirty="0">
                          <a:solidFill>
                            <a:srgbClr val="000000"/>
                          </a:solidFill>
                          <a:effectLst/>
                          <a:latin typeface="+mn-lt"/>
                        </a:rPr>
                        <a:t>Base</a:t>
                      </a:r>
                    </a:p>
                  </a:txBody>
                  <a:tcPr marL="9525" marR="9525" marT="9525" marB="0" anchor="b"/>
                </a:tc>
                <a:tc>
                  <a:txBody>
                    <a:bodyPr/>
                    <a:lstStyle/>
                    <a:p>
                      <a:pPr algn="r" fontAlgn="b"/>
                      <a:r>
                        <a:rPr lang="en-US" sz="900" b="0" i="0" u="none" strike="noStrike">
                          <a:solidFill>
                            <a:srgbClr val="000000"/>
                          </a:solidFill>
                          <a:effectLst/>
                          <a:latin typeface="+mn-lt"/>
                        </a:rPr>
                        <a:t>0.013</a:t>
                      </a:r>
                    </a:p>
                  </a:txBody>
                  <a:tcPr marL="9525" marR="9525" marT="9525" marB="0" anchor="b"/>
                </a:tc>
                <a:tc>
                  <a:txBody>
                    <a:bodyPr/>
                    <a:lstStyle/>
                    <a:p>
                      <a:pPr algn="r" fontAlgn="b"/>
                      <a:r>
                        <a:rPr lang="en-US" sz="900" b="0" i="0" u="none" strike="noStrike">
                          <a:solidFill>
                            <a:srgbClr val="000000"/>
                          </a:solidFill>
                          <a:effectLst/>
                          <a:latin typeface="+mn-lt"/>
                        </a:rPr>
                        <a:t>99.88%</a:t>
                      </a:r>
                    </a:p>
                  </a:txBody>
                  <a:tcPr marL="9525" marR="9525" marT="9525" marB="0" anchor="b"/>
                </a:tc>
                <a:tc>
                  <a:txBody>
                    <a:bodyPr/>
                    <a:lstStyle/>
                    <a:p>
                      <a:pPr algn="r" fontAlgn="b"/>
                      <a:r>
                        <a:rPr lang="en-US" sz="900" b="0" i="0" u="none" strike="noStrike">
                          <a:solidFill>
                            <a:srgbClr val="000000"/>
                          </a:solidFill>
                          <a:effectLst/>
                          <a:latin typeface="+mn-lt"/>
                        </a:rPr>
                        <a:t>0.083</a:t>
                      </a:r>
                    </a:p>
                  </a:txBody>
                  <a:tcPr marL="9525" marR="9525" marT="9525" marB="0" anchor="b"/>
                </a:tc>
                <a:tc>
                  <a:txBody>
                    <a:bodyPr/>
                    <a:lstStyle/>
                    <a:p>
                      <a:pPr algn="r" fontAlgn="b"/>
                      <a:r>
                        <a:rPr lang="en-US" sz="900" b="0" i="0" u="none" strike="noStrike">
                          <a:solidFill>
                            <a:srgbClr val="000000"/>
                          </a:solidFill>
                          <a:effectLst/>
                          <a:latin typeface="+mn-lt"/>
                        </a:rPr>
                        <a:t>97.46%</a:t>
                      </a:r>
                    </a:p>
                  </a:txBody>
                  <a:tcPr marL="9525" marR="9525" marT="9525" marB="0" anchor="b"/>
                </a:tc>
                <a:tc>
                  <a:txBody>
                    <a:bodyPr/>
                    <a:lstStyle/>
                    <a:p>
                      <a:pPr algn="r" fontAlgn="b"/>
                      <a:r>
                        <a:rPr lang="en-US" sz="900" b="0" i="0" u="none" strike="noStrike">
                          <a:solidFill>
                            <a:srgbClr val="000000"/>
                          </a:solidFill>
                          <a:effectLst/>
                          <a:latin typeface="+mn-lt"/>
                        </a:rPr>
                        <a:t>2.42</a:t>
                      </a:r>
                    </a:p>
                  </a:txBody>
                  <a:tcPr marL="9525" marR="9525" marT="9525" marB="0" anchor="b"/>
                </a:tc>
                <a:tc>
                  <a:txBody>
                    <a:bodyPr/>
                    <a:lstStyle/>
                    <a:p>
                      <a:pPr algn="r" fontAlgn="b"/>
                      <a:r>
                        <a:rPr lang="en-US" sz="900" b="0" i="0" u="none" strike="noStrike">
                          <a:solidFill>
                            <a:srgbClr val="000000"/>
                          </a:solidFill>
                          <a:effectLst/>
                          <a:latin typeface="+mn-lt"/>
                        </a:rPr>
                        <a:t>54.00%</a:t>
                      </a:r>
                    </a:p>
                  </a:txBody>
                  <a:tcPr marL="9525" marR="9525" marT="9525" marB="0" anchor="b"/>
                </a:tc>
                <a:extLst>
                  <a:ext uri="{0D108BD9-81ED-4DB2-BD59-A6C34878D82A}">
                    <a16:rowId xmlns:a16="http://schemas.microsoft.com/office/drawing/2014/main" val="3754891990"/>
                  </a:ext>
                </a:extLst>
              </a:tr>
              <a:tr h="190500">
                <a:tc>
                  <a:txBody>
                    <a:bodyPr/>
                    <a:lstStyle/>
                    <a:p>
                      <a:pPr algn="l" fontAlgn="b"/>
                      <a:r>
                        <a:rPr lang="en-US" sz="900" b="0" i="0" u="none" strike="noStrike" dirty="0">
                          <a:solidFill>
                            <a:srgbClr val="000000"/>
                          </a:solidFill>
                          <a:effectLst/>
                          <a:latin typeface="+mn-lt"/>
                        </a:rPr>
                        <a:t>Base + D(0.3)</a:t>
                      </a:r>
                    </a:p>
                  </a:txBody>
                  <a:tcPr marL="9525" marR="9525" marT="9525" marB="0" anchor="b"/>
                </a:tc>
                <a:tc>
                  <a:txBody>
                    <a:bodyPr/>
                    <a:lstStyle/>
                    <a:p>
                      <a:pPr algn="r" fontAlgn="b"/>
                      <a:r>
                        <a:rPr lang="en-US" sz="900" b="0" i="0" u="none" strike="noStrike">
                          <a:solidFill>
                            <a:srgbClr val="000000"/>
                          </a:solidFill>
                          <a:effectLst/>
                          <a:latin typeface="+mn-lt"/>
                        </a:rPr>
                        <a:t>0.092</a:t>
                      </a:r>
                    </a:p>
                  </a:txBody>
                  <a:tcPr marL="9525" marR="9525" marT="9525" marB="0" anchor="b"/>
                </a:tc>
                <a:tc>
                  <a:txBody>
                    <a:bodyPr/>
                    <a:lstStyle/>
                    <a:p>
                      <a:pPr algn="r" fontAlgn="b"/>
                      <a:r>
                        <a:rPr lang="en-US" sz="900" b="0" i="0" u="none" strike="noStrike">
                          <a:solidFill>
                            <a:srgbClr val="000000"/>
                          </a:solidFill>
                          <a:effectLst/>
                          <a:latin typeface="+mn-lt"/>
                        </a:rPr>
                        <a:t>97.11%</a:t>
                      </a:r>
                    </a:p>
                  </a:txBody>
                  <a:tcPr marL="9525" marR="9525" marT="9525" marB="0" anchor="b"/>
                </a:tc>
                <a:tc>
                  <a:txBody>
                    <a:bodyPr/>
                    <a:lstStyle/>
                    <a:p>
                      <a:pPr algn="r" fontAlgn="b"/>
                      <a:r>
                        <a:rPr lang="en-US" sz="900" b="0" i="0" u="none" strike="noStrike">
                          <a:solidFill>
                            <a:srgbClr val="000000"/>
                          </a:solidFill>
                          <a:effectLst/>
                          <a:latin typeface="+mn-lt"/>
                        </a:rPr>
                        <a:t>0.071</a:t>
                      </a:r>
                    </a:p>
                  </a:txBody>
                  <a:tcPr marL="9525" marR="9525" marT="9525" marB="0" anchor="b"/>
                </a:tc>
                <a:tc>
                  <a:txBody>
                    <a:bodyPr/>
                    <a:lstStyle/>
                    <a:p>
                      <a:pPr algn="r" fontAlgn="b"/>
                      <a:r>
                        <a:rPr lang="en-US" sz="900" b="0" i="0" u="none" strike="noStrike">
                          <a:solidFill>
                            <a:srgbClr val="000000"/>
                          </a:solidFill>
                          <a:effectLst/>
                          <a:latin typeface="+mn-lt"/>
                        </a:rPr>
                        <a:t>98.12%</a:t>
                      </a:r>
                    </a:p>
                  </a:txBody>
                  <a:tcPr marL="9525" marR="9525" marT="9525" marB="0" anchor="b"/>
                </a:tc>
                <a:tc>
                  <a:txBody>
                    <a:bodyPr/>
                    <a:lstStyle/>
                    <a:p>
                      <a:pPr algn="r" fontAlgn="b"/>
                      <a:r>
                        <a:rPr lang="en-US" sz="900" b="0" i="0" u="none" strike="noStrike">
                          <a:solidFill>
                            <a:srgbClr val="000000"/>
                          </a:solidFill>
                          <a:effectLst/>
                          <a:latin typeface="+mn-lt"/>
                        </a:rPr>
                        <a:t>2.11</a:t>
                      </a:r>
                    </a:p>
                  </a:txBody>
                  <a:tcPr marL="9525" marR="9525" marT="9525" marB="0" anchor="b"/>
                </a:tc>
                <a:tc>
                  <a:txBody>
                    <a:bodyPr/>
                    <a:lstStyle/>
                    <a:p>
                      <a:pPr algn="r" fontAlgn="b"/>
                      <a:r>
                        <a:rPr lang="en-US" sz="900" b="0" i="0" u="none" strike="noStrike">
                          <a:solidFill>
                            <a:srgbClr val="000000"/>
                          </a:solidFill>
                          <a:effectLst/>
                          <a:latin typeface="+mn-lt"/>
                        </a:rPr>
                        <a:t>46.99%</a:t>
                      </a:r>
                    </a:p>
                  </a:txBody>
                  <a:tcPr marL="9525" marR="9525" marT="9525" marB="0" anchor="b"/>
                </a:tc>
                <a:extLst>
                  <a:ext uri="{0D108BD9-81ED-4DB2-BD59-A6C34878D82A}">
                    <a16:rowId xmlns:a16="http://schemas.microsoft.com/office/drawing/2014/main" val="640292648"/>
                  </a:ext>
                </a:extLst>
              </a:tr>
              <a:tr h="190500">
                <a:tc>
                  <a:txBody>
                    <a:bodyPr/>
                    <a:lstStyle/>
                    <a:p>
                      <a:pPr algn="l" fontAlgn="b"/>
                      <a:r>
                        <a:rPr lang="en-US" sz="900" b="0" i="0" u="none" strike="noStrike">
                          <a:solidFill>
                            <a:srgbClr val="000000"/>
                          </a:solidFill>
                          <a:effectLst/>
                          <a:latin typeface="+mn-lt"/>
                        </a:rPr>
                        <a:t>Base + D(0.3) + DA</a:t>
                      </a:r>
                    </a:p>
                  </a:txBody>
                  <a:tcPr marL="9525" marR="9525" marT="9525" marB="0" anchor="b"/>
                </a:tc>
                <a:tc>
                  <a:txBody>
                    <a:bodyPr/>
                    <a:lstStyle/>
                    <a:p>
                      <a:pPr algn="r" fontAlgn="b"/>
                      <a:r>
                        <a:rPr lang="en-US" sz="900" b="0" i="0" u="none" strike="noStrike">
                          <a:solidFill>
                            <a:srgbClr val="000000"/>
                          </a:solidFill>
                          <a:effectLst/>
                          <a:latin typeface="+mn-lt"/>
                        </a:rPr>
                        <a:t>1.23</a:t>
                      </a:r>
                    </a:p>
                  </a:txBody>
                  <a:tcPr marL="9525" marR="9525" marT="9525" marB="0" anchor="b"/>
                </a:tc>
                <a:tc>
                  <a:txBody>
                    <a:bodyPr/>
                    <a:lstStyle/>
                    <a:p>
                      <a:pPr algn="r" fontAlgn="b"/>
                      <a:r>
                        <a:rPr lang="en-US" sz="900" b="0" i="0" u="none" strike="noStrike" dirty="0">
                          <a:solidFill>
                            <a:srgbClr val="000000"/>
                          </a:solidFill>
                          <a:effectLst/>
                          <a:latin typeface="+mn-lt"/>
                        </a:rPr>
                        <a:t>56.95%</a:t>
                      </a:r>
                    </a:p>
                  </a:txBody>
                  <a:tcPr marL="9525" marR="9525" marT="9525" marB="0" anchor="b"/>
                </a:tc>
                <a:tc>
                  <a:txBody>
                    <a:bodyPr/>
                    <a:lstStyle/>
                    <a:p>
                      <a:pPr algn="r" fontAlgn="b"/>
                      <a:r>
                        <a:rPr lang="en-US" sz="900" b="0" i="0" u="none" strike="noStrike">
                          <a:solidFill>
                            <a:srgbClr val="000000"/>
                          </a:solidFill>
                          <a:effectLst/>
                          <a:latin typeface="+mn-lt"/>
                        </a:rPr>
                        <a:t>1.072</a:t>
                      </a:r>
                    </a:p>
                  </a:txBody>
                  <a:tcPr marL="9525" marR="9525" marT="9525" marB="0" anchor="b"/>
                </a:tc>
                <a:tc>
                  <a:txBody>
                    <a:bodyPr/>
                    <a:lstStyle/>
                    <a:p>
                      <a:pPr algn="r" fontAlgn="b"/>
                      <a:r>
                        <a:rPr lang="en-US" sz="900" b="0" i="0" u="none" strike="noStrike">
                          <a:solidFill>
                            <a:srgbClr val="000000"/>
                          </a:solidFill>
                          <a:effectLst/>
                          <a:latin typeface="+mn-lt"/>
                        </a:rPr>
                        <a:t>63.59%</a:t>
                      </a:r>
                    </a:p>
                  </a:txBody>
                  <a:tcPr marL="9525" marR="9525" marT="9525" marB="0" anchor="b"/>
                </a:tc>
                <a:tc>
                  <a:txBody>
                    <a:bodyPr/>
                    <a:lstStyle/>
                    <a:p>
                      <a:pPr algn="r" fontAlgn="b"/>
                      <a:r>
                        <a:rPr lang="en-US" sz="900" b="0" i="0" u="none" strike="noStrike">
                          <a:solidFill>
                            <a:srgbClr val="000000"/>
                          </a:solidFill>
                          <a:effectLst/>
                          <a:latin typeface="+mn-lt"/>
                        </a:rPr>
                        <a:t>1.536</a:t>
                      </a:r>
                    </a:p>
                  </a:txBody>
                  <a:tcPr marL="9525" marR="9525" marT="9525" marB="0" anchor="b"/>
                </a:tc>
                <a:tc>
                  <a:txBody>
                    <a:bodyPr/>
                    <a:lstStyle/>
                    <a:p>
                      <a:pPr algn="r" fontAlgn="b"/>
                      <a:r>
                        <a:rPr lang="en-US" sz="900" b="0" i="0" u="none" strike="noStrike">
                          <a:solidFill>
                            <a:srgbClr val="000000"/>
                          </a:solidFill>
                          <a:effectLst/>
                          <a:latin typeface="+mn-lt"/>
                        </a:rPr>
                        <a:t>46.00%</a:t>
                      </a:r>
                    </a:p>
                  </a:txBody>
                  <a:tcPr marL="9525" marR="9525" marT="9525" marB="0" anchor="b"/>
                </a:tc>
                <a:extLst>
                  <a:ext uri="{0D108BD9-81ED-4DB2-BD59-A6C34878D82A}">
                    <a16:rowId xmlns:a16="http://schemas.microsoft.com/office/drawing/2014/main" val="61540679"/>
                  </a:ext>
                </a:extLst>
              </a:tr>
              <a:tr h="190500">
                <a:tc>
                  <a:txBody>
                    <a:bodyPr/>
                    <a:lstStyle/>
                    <a:p>
                      <a:pPr algn="l" fontAlgn="b"/>
                      <a:r>
                        <a:rPr lang="en-US" sz="900" b="0" i="0" u="none" strike="noStrike" dirty="0">
                          <a:solidFill>
                            <a:srgbClr val="000000"/>
                          </a:solidFill>
                          <a:effectLst/>
                          <a:latin typeface="+mn-lt"/>
                        </a:rPr>
                        <a:t>Base + D(0.2) + DA</a:t>
                      </a:r>
                    </a:p>
                  </a:txBody>
                  <a:tcPr marL="9525" marR="9525" marT="9525" marB="0" anchor="b"/>
                </a:tc>
                <a:tc>
                  <a:txBody>
                    <a:bodyPr/>
                    <a:lstStyle/>
                    <a:p>
                      <a:pPr algn="r" fontAlgn="b"/>
                      <a:r>
                        <a:rPr lang="en-US" sz="900" b="0" i="0" u="none" strike="noStrike">
                          <a:solidFill>
                            <a:srgbClr val="000000"/>
                          </a:solidFill>
                          <a:effectLst/>
                          <a:latin typeface="+mn-lt"/>
                        </a:rPr>
                        <a:t>1.186</a:t>
                      </a:r>
                    </a:p>
                  </a:txBody>
                  <a:tcPr marL="9525" marR="9525" marT="9525" marB="0" anchor="b"/>
                </a:tc>
                <a:tc>
                  <a:txBody>
                    <a:bodyPr/>
                    <a:lstStyle/>
                    <a:p>
                      <a:pPr algn="r" fontAlgn="b"/>
                      <a:r>
                        <a:rPr lang="en-US" sz="900" b="0" i="0" u="none" strike="noStrike">
                          <a:solidFill>
                            <a:srgbClr val="000000"/>
                          </a:solidFill>
                          <a:effectLst/>
                          <a:latin typeface="+mn-lt"/>
                        </a:rPr>
                        <a:t>58.52%</a:t>
                      </a:r>
                    </a:p>
                  </a:txBody>
                  <a:tcPr marL="9525" marR="9525" marT="9525" marB="0" anchor="b"/>
                </a:tc>
                <a:tc>
                  <a:txBody>
                    <a:bodyPr/>
                    <a:lstStyle/>
                    <a:p>
                      <a:pPr algn="r" fontAlgn="b"/>
                      <a:r>
                        <a:rPr lang="en-US" sz="900" b="0" i="0" u="none" strike="noStrike">
                          <a:solidFill>
                            <a:srgbClr val="000000"/>
                          </a:solidFill>
                          <a:effectLst/>
                          <a:latin typeface="+mn-lt"/>
                        </a:rPr>
                        <a:t>1.073</a:t>
                      </a:r>
                    </a:p>
                  </a:txBody>
                  <a:tcPr marL="9525" marR="9525" marT="9525" marB="0" anchor="b"/>
                </a:tc>
                <a:tc>
                  <a:txBody>
                    <a:bodyPr/>
                    <a:lstStyle/>
                    <a:p>
                      <a:pPr algn="r" fontAlgn="b"/>
                      <a:r>
                        <a:rPr lang="en-US" sz="900" b="0" i="0" u="none" strike="noStrike">
                          <a:solidFill>
                            <a:srgbClr val="000000"/>
                          </a:solidFill>
                          <a:effectLst/>
                          <a:latin typeface="+mn-lt"/>
                        </a:rPr>
                        <a:t>63.39%</a:t>
                      </a:r>
                    </a:p>
                  </a:txBody>
                  <a:tcPr marL="9525" marR="9525" marT="9525" marB="0" anchor="b"/>
                </a:tc>
                <a:tc>
                  <a:txBody>
                    <a:bodyPr/>
                    <a:lstStyle/>
                    <a:p>
                      <a:pPr algn="r" fontAlgn="b"/>
                      <a:r>
                        <a:rPr lang="en-US" sz="900" b="0" i="0" u="none" strike="noStrike">
                          <a:solidFill>
                            <a:srgbClr val="000000"/>
                          </a:solidFill>
                          <a:effectLst/>
                          <a:latin typeface="+mn-lt"/>
                        </a:rPr>
                        <a:t>1.735</a:t>
                      </a:r>
                    </a:p>
                  </a:txBody>
                  <a:tcPr marL="9525" marR="9525" marT="9525" marB="0" anchor="b"/>
                </a:tc>
                <a:tc>
                  <a:txBody>
                    <a:bodyPr/>
                    <a:lstStyle/>
                    <a:p>
                      <a:pPr algn="r" fontAlgn="b"/>
                      <a:r>
                        <a:rPr lang="en-US" sz="900" b="0" i="0" u="none" strike="noStrike">
                          <a:solidFill>
                            <a:srgbClr val="000000"/>
                          </a:solidFill>
                          <a:effectLst/>
                          <a:latin typeface="+mn-lt"/>
                        </a:rPr>
                        <a:t>39.00%</a:t>
                      </a:r>
                    </a:p>
                  </a:txBody>
                  <a:tcPr marL="9525" marR="9525" marT="9525" marB="0" anchor="b"/>
                </a:tc>
                <a:extLst>
                  <a:ext uri="{0D108BD9-81ED-4DB2-BD59-A6C34878D82A}">
                    <a16:rowId xmlns:a16="http://schemas.microsoft.com/office/drawing/2014/main" val="1389816545"/>
                  </a:ext>
                </a:extLst>
              </a:tr>
              <a:tr h="190500">
                <a:tc>
                  <a:txBody>
                    <a:bodyPr/>
                    <a:lstStyle/>
                    <a:p>
                      <a:pPr algn="l" fontAlgn="b"/>
                      <a:r>
                        <a:rPr lang="en-US" sz="900" b="0" i="0" u="none" strike="noStrike">
                          <a:solidFill>
                            <a:srgbClr val="000000"/>
                          </a:solidFill>
                          <a:effectLst/>
                          <a:latin typeface="+mn-lt"/>
                        </a:rPr>
                        <a:t>Base + D(0.4) + DA</a:t>
                      </a:r>
                    </a:p>
                  </a:txBody>
                  <a:tcPr marL="9525" marR="9525" marT="9525" marB="0" anchor="b"/>
                </a:tc>
                <a:tc>
                  <a:txBody>
                    <a:bodyPr/>
                    <a:lstStyle/>
                    <a:p>
                      <a:pPr algn="r" fontAlgn="b"/>
                      <a:r>
                        <a:rPr lang="en-US" sz="900" b="0" i="0" u="none" strike="noStrike">
                          <a:solidFill>
                            <a:srgbClr val="000000"/>
                          </a:solidFill>
                          <a:effectLst/>
                          <a:latin typeface="+mn-lt"/>
                        </a:rPr>
                        <a:t>1.378</a:t>
                      </a:r>
                    </a:p>
                  </a:txBody>
                  <a:tcPr marL="9525" marR="9525" marT="9525" marB="0" anchor="b"/>
                </a:tc>
                <a:tc>
                  <a:txBody>
                    <a:bodyPr/>
                    <a:lstStyle/>
                    <a:p>
                      <a:pPr algn="r" fontAlgn="b"/>
                      <a:r>
                        <a:rPr lang="en-US" sz="900" b="0" i="0" u="none" strike="noStrike">
                          <a:solidFill>
                            <a:srgbClr val="000000"/>
                          </a:solidFill>
                          <a:effectLst/>
                          <a:latin typeface="+mn-lt"/>
                        </a:rPr>
                        <a:t>51.39%</a:t>
                      </a:r>
                    </a:p>
                  </a:txBody>
                  <a:tcPr marL="9525" marR="9525" marT="9525" marB="0" anchor="b"/>
                </a:tc>
                <a:tc>
                  <a:txBody>
                    <a:bodyPr/>
                    <a:lstStyle/>
                    <a:p>
                      <a:pPr algn="r" fontAlgn="b"/>
                      <a:r>
                        <a:rPr lang="en-US" sz="900" b="0" i="0" u="none" strike="noStrike">
                          <a:solidFill>
                            <a:srgbClr val="000000"/>
                          </a:solidFill>
                          <a:effectLst/>
                          <a:latin typeface="+mn-lt"/>
                        </a:rPr>
                        <a:t>1.207</a:t>
                      </a:r>
                    </a:p>
                  </a:txBody>
                  <a:tcPr marL="9525" marR="9525" marT="9525" marB="0" anchor="b"/>
                </a:tc>
                <a:tc>
                  <a:txBody>
                    <a:bodyPr/>
                    <a:lstStyle/>
                    <a:p>
                      <a:pPr algn="r" fontAlgn="b"/>
                      <a:r>
                        <a:rPr lang="en-US" sz="900" b="0" i="0" u="none" strike="noStrike" dirty="0">
                          <a:solidFill>
                            <a:srgbClr val="000000"/>
                          </a:solidFill>
                          <a:effectLst/>
                          <a:latin typeface="+mn-lt"/>
                        </a:rPr>
                        <a:t>59.29%</a:t>
                      </a:r>
                    </a:p>
                  </a:txBody>
                  <a:tcPr marL="9525" marR="9525" marT="9525" marB="0" anchor="b"/>
                </a:tc>
                <a:tc>
                  <a:txBody>
                    <a:bodyPr/>
                    <a:lstStyle/>
                    <a:p>
                      <a:pPr algn="r" fontAlgn="b"/>
                      <a:r>
                        <a:rPr lang="en-US" sz="900" b="0" i="0" u="none" strike="noStrike">
                          <a:solidFill>
                            <a:srgbClr val="000000"/>
                          </a:solidFill>
                          <a:effectLst/>
                          <a:latin typeface="+mn-lt"/>
                        </a:rPr>
                        <a:t>1.546</a:t>
                      </a:r>
                    </a:p>
                  </a:txBody>
                  <a:tcPr marL="9525" marR="9525" marT="9525" marB="0" anchor="b"/>
                </a:tc>
                <a:tc>
                  <a:txBody>
                    <a:bodyPr/>
                    <a:lstStyle/>
                    <a:p>
                      <a:pPr algn="r" fontAlgn="b"/>
                      <a:r>
                        <a:rPr lang="en-US" sz="900" b="0" i="0" u="none" strike="noStrike">
                          <a:solidFill>
                            <a:srgbClr val="000000"/>
                          </a:solidFill>
                          <a:effectLst/>
                          <a:latin typeface="+mn-lt"/>
                        </a:rPr>
                        <a:t>48.00%</a:t>
                      </a:r>
                    </a:p>
                  </a:txBody>
                  <a:tcPr marL="9525" marR="9525" marT="9525" marB="0" anchor="b"/>
                </a:tc>
                <a:extLst>
                  <a:ext uri="{0D108BD9-81ED-4DB2-BD59-A6C34878D82A}">
                    <a16:rowId xmlns:a16="http://schemas.microsoft.com/office/drawing/2014/main" val="1298628094"/>
                  </a:ext>
                </a:extLst>
              </a:tr>
              <a:tr h="190500">
                <a:tc>
                  <a:txBody>
                    <a:bodyPr/>
                    <a:lstStyle/>
                    <a:p>
                      <a:pPr algn="l" fontAlgn="b"/>
                      <a:r>
                        <a:rPr lang="en-US" sz="900" b="0" i="0" u="none" strike="noStrike">
                          <a:solidFill>
                            <a:srgbClr val="000000"/>
                          </a:solidFill>
                          <a:effectLst/>
                          <a:latin typeface="+mn-lt"/>
                        </a:rPr>
                        <a:t>Base + D(0.3) + DA + LR(0.01)</a:t>
                      </a:r>
                    </a:p>
                  </a:txBody>
                  <a:tcPr marL="9525" marR="9525" marT="9525" marB="0" anchor="b"/>
                </a:tc>
                <a:tc>
                  <a:txBody>
                    <a:bodyPr/>
                    <a:lstStyle/>
                    <a:p>
                      <a:pPr algn="r" fontAlgn="b"/>
                      <a:r>
                        <a:rPr lang="en-US" sz="900" b="0" i="0" u="none" strike="noStrike">
                          <a:solidFill>
                            <a:srgbClr val="000000"/>
                          </a:solidFill>
                          <a:effectLst/>
                          <a:latin typeface="+mn-lt"/>
                        </a:rPr>
                        <a:t>1.807</a:t>
                      </a:r>
                    </a:p>
                  </a:txBody>
                  <a:tcPr marL="9525" marR="9525" marT="9525" marB="0" anchor="b"/>
                </a:tc>
                <a:tc>
                  <a:txBody>
                    <a:bodyPr/>
                    <a:lstStyle/>
                    <a:p>
                      <a:pPr algn="r" fontAlgn="b"/>
                      <a:r>
                        <a:rPr lang="en-US" sz="900" b="0" i="0" u="none" strike="noStrike">
                          <a:solidFill>
                            <a:srgbClr val="000000"/>
                          </a:solidFill>
                          <a:effectLst/>
                          <a:latin typeface="+mn-lt"/>
                        </a:rPr>
                        <a:t>33.25%</a:t>
                      </a:r>
                    </a:p>
                  </a:txBody>
                  <a:tcPr marL="9525" marR="9525" marT="9525" marB="0" anchor="b"/>
                </a:tc>
                <a:tc>
                  <a:txBody>
                    <a:bodyPr/>
                    <a:lstStyle/>
                    <a:p>
                      <a:pPr algn="r" fontAlgn="b"/>
                      <a:r>
                        <a:rPr lang="en-US" sz="900" b="0" i="0" u="none" strike="noStrike">
                          <a:solidFill>
                            <a:srgbClr val="000000"/>
                          </a:solidFill>
                          <a:effectLst/>
                          <a:latin typeface="+mn-lt"/>
                        </a:rPr>
                        <a:t>1.745</a:t>
                      </a:r>
                    </a:p>
                  </a:txBody>
                  <a:tcPr marL="9525" marR="9525" marT="9525" marB="0" anchor="b"/>
                </a:tc>
                <a:tc>
                  <a:txBody>
                    <a:bodyPr/>
                    <a:lstStyle/>
                    <a:p>
                      <a:pPr algn="r" fontAlgn="b"/>
                      <a:r>
                        <a:rPr lang="en-US" sz="900" b="0" i="0" u="none" strike="noStrike" dirty="0">
                          <a:solidFill>
                            <a:srgbClr val="000000"/>
                          </a:solidFill>
                          <a:effectLst/>
                          <a:latin typeface="+mn-lt"/>
                        </a:rPr>
                        <a:t>35.07%</a:t>
                      </a:r>
                    </a:p>
                  </a:txBody>
                  <a:tcPr marL="9525" marR="9525" marT="9525" marB="0" anchor="b"/>
                </a:tc>
                <a:tc>
                  <a:txBody>
                    <a:bodyPr/>
                    <a:lstStyle/>
                    <a:p>
                      <a:pPr algn="r" fontAlgn="b"/>
                      <a:r>
                        <a:rPr lang="en-US" sz="900" b="0" i="0" u="none" strike="noStrike">
                          <a:solidFill>
                            <a:srgbClr val="000000"/>
                          </a:solidFill>
                          <a:effectLst/>
                          <a:latin typeface="+mn-lt"/>
                        </a:rPr>
                        <a:t>1.678</a:t>
                      </a:r>
                    </a:p>
                  </a:txBody>
                  <a:tcPr marL="9525" marR="9525" marT="9525" marB="0" anchor="b"/>
                </a:tc>
                <a:tc>
                  <a:txBody>
                    <a:bodyPr/>
                    <a:lstStyle/>
                    <a:p>
                      <a:pPr algn="r" fontAlgn="b"/>
                      <a:r>
                        <a:rPr lang="en-US" sz="900" b="0" i="0" u="none" strike="noStrike">
                          <a:solidFill>
                            <a:srgbClr val="000000"/>
                          </a:solidFill>
                          <a:effectLst/>
                          <a:latin typeface="+mn-lt"/>
                        </a:rPr>
                        <a:t>30.00%</a:t>
                      </a:r>
                    </a:p>
                  </a:txBody>
                  <a:tcPr marL="9525" marR="9525" marT="9525" marB="0" anchor="b"/>
                </a:tc>
                <a:extLst>
                  <a:ext uri="{0D108BD9-81ED-4DB2-BD59-A6C34878D82A}">
                    <a16:rowId xmlns:a16="http://schemas.microsoft.com/office/drawing/2014/main" val="1136090879"/>
                  </a:ext>
                </a:extLst>
              </a:tr>
              <a:tr h="190500">
                <a:tc>
                  <a:txBody>
                    <a:bodyPr/>
                    <a:lstStyle/>
                    <a:p>
                      <a:pPr algn="l" fontAlgn="b"/>
                      <a:r>
                        <a:rPr lang="en-US" sz="900" b="0" i="0" u="none" strike="noStrike" dirty="0">
                          <a:solidFill>
                            <a:srgbClr val="000000"/>
                          </a:solidFill>
                          <a:effectLst/>
                          <a:latin typeface="+mn-lt"/>
                        </a:rPr>
                        <a:t>Base + D(0.3) + DA + LR(0.001)</a:t>
                      </a:r>
                    </a:p>
                  </a:txBody>
                  <a:tcPr marL="9525" marR="9525" marT="9525" marB="0" anchor="b"/>
                </a:tc>
                <a:tc>
                  <a:txBody>
                    <a:bodyPr/>
                    <a:lstStyle/>
                    <a:p>
                      <a:pPr algn="r" fontAlgn="b"/>
                      <a:r>
                        <a:rPr lang="en-US" sz="900" b="0" i="0" u="none" strike="noStrike">
                          <a:solidFill>
                            <a:srgbClr val="000000"/>
                          </a:solidFill>
                          <a:effectLst/>
                          <a:latin typeface="+mn-lt"/>
                        </a:rPr>
                        <a:t>1.303</a:t>
                      </a:r>
                    </a:p>
                  </a:txBody>
                  <a:tcPr marL="9525" marR="9525" marT="9525" marB="0" anchor="b"/>
                </a:tc>
                <a:tc>
                  <a:txBody>
                    <a:bodyPr/>
                    <a:lstStyle/>
                    <a:p>
                      <a:pPr algn="r" fontAlgn="b"/>
                      <a:r>
                        <a:rPr lang="en-US" sz="900" b="0" i="0" u="none" strike="noStrike">
                          <a:solidFill>
                            <a:srgbClr val="000000"/>
                          </a:solidFill>
                          <a:effectLst/>
                          <a:latin typeface="+mn-lt"/>
                        </a:rPr>
                        <a:t>53.69%</a:t>
                      </a:r>
                    </a:p>
                  </a:txBody>
                  <a:tcPr marL="9525" marR="9525" marT="9525" marB="0" anchor="b"/>
                </a:tc>
                <a:tc>
                  <a:txBody>
                    <a:bodyPr/>
                    <a:lstStyle/>
                    <a:p>
                      <a:pPr algn="r" fontAlgn="b"/>
                      <a:r>
                        <a:rPr lang="en-US" sz="900" b="0" i="0" u="none" strike="noStrike">
                          <a:solidFill>
                            <a:srgbClr val="000000"/>
                          </a:solidFill>
                          <a:effectLst/>
                          <a:latin typeface="+mn-lt"/>
                        </a:rPr>
                        <a:t>1.13</a:t>
                      </a:r>
                    </a:p>
                  </a:txBody>
                  <a:tcPr marL="9525" marR="9525" marT="9525" marB="0" anchor="b"/>
                </a:tc>
                <a:tc>
                  <a:txBody>
                    <a:bodyPr/>
                    <a:lstStyle/>
                    <a:p>
                      <a:pPr algn="r" fontAlgn="b"/>
                      <a:r>
                        <a:rPr lang="en-US" sz="900" b="0" i="0" u="none" strike="noStrike" dirty="0">
                          <a:solidFill>
                            <a:srgbClr val="000000"/>
                          </a:solidFill>
                          <a:effectLst/>
                          <a:latin typeface="+mn-lt"/>
                        </a:rPr>
                        <a:t>61.92%</a:t>
                      </a:r>
                    </a:p>
                  </a:txBody>
                  <a:tcPr marL="9525" marR="9525" marT="9525" marB="0" anchor="b"/>
                </a:tc>
                <a:tc>
                  <a:txBody>
                    <a:bodyPr/>
                    <a:lstStyle/>
                    <a:p>
                      <a:pPr algn="r" fontAlgn="b"/>
                      <a:r>
                        <a:rPr lang="en-US" sz="900" b="0" i="0" u="none" strike="noStrike">
                          <a:solidFill>
                            <a:srgbClr val="000000"/>
                          </a:solidFill>
                          <a:effectLst/>
                          <a:latin typeface="+mn-lt"/>
                        </a:rPr>
                        <a:t>1.66</a:t>
                      </a:r>
                    </a:p>
                  </a:txBody>
                  <a:tcPr marL="9525" marR="9525" marT="9525" marB="0" anchor="b"/>
                </a:tc>
                <a:tc>
                  <a:txBody>
                    <a:bodyPr/>
                    <a:lstStyle/>
                    <a:p>
                      <a:pPr algn="r" fontAlgn="b"/>
                      <a:r>
                        <a:rPr lang="en-US" sz="900" b="0" i="0" u="none" strike="noStrike">
                          <a:solidFill>
                            <a:srgbClr val="000000"/>
                          </a:solidFill>
                          <a:effectLst/>
                          <a:latin typeface="+mn-lt"/>
                        </a:rPr>
                        <a:t>44.00%</a:t>
                      </a:r>
                    </a:p>
                  </a:txBody>
                  <a:tcPr marL="9525" marR="9525" marT="9525" marB="0" anchor="b"/>
                </a:tc>
                <a:extLst>
                  <a:ext uri="{0D108BD9-81ED-4DB2-BD59-A6C34878D82A}">
                    <a16:rowId xmlns:a16="http://schemas.microsoft.com/office/drawing/2014/main" val="2160443276"/>
                  </a:ext>
                </a:extLst>
              </a:tr>
              <a:tr h="190500">
                <a:tc>
                  <a:txBody>
                    <a:bodyPr/>
                    <a:lstStyle/>
                    <a:p>
                      <a:pPr algn="l" fontAlgn="b"/>
                      <a:r>
                        <a:rPr lang="en-US" sz="900" b="0" i="0" u="none" strike="noStrike">
                          <a:solidFill>
                            <a:srgbClr val="000000"/>
                          </a:solidFill>
                          <a:effectLst/>
                          <a:latin typeface="+mn-lt"/>
                        </a:rPr>
                        <a:t>Base + D(0.3) + DA + LR(0.0001)</a:t>
                      </a:r>
                    </a:p>
                  </a:txBody>
                  <a:tcPr marL="9525" marR="9525" marT="9525" marB="0" anchor="b"/>
                </a:tc>
                <a:tc>
                  <a:txBody>
                    <a:bodyPr/>
                    <a:lstStyle/>
                    <a:p>
                      <a:pPr algn="r" fontAlgn="b"/>
                      <a:r>
                        <a:rPr lang="en-US" sz="900" b="0" i="0" u="none" strike="noStrike">
                          <a:solidFill>
                            <a:srgbClr val="000000"/>
                          </a:solidFill>
                          <a:effectLst/>
                          <a:latin typeface="+mn-lt"/>
                        </a:rPr>
                        <a:t>1.613</a:t>
                      </a:r>
                    </a:p>
                  </a:txBody>
                  <a:tcPr marL="9525" marR="9525" marT="9525" marB="0" anchor="b"/>
                </a:tc>
                <a:tc>
                  <a:txBody>
                    <a:bodyPr/>
                    <a:lstStyle/>
                    <a:p>
                      <a:pPr algn="r" fontAlgn="b"/>
                      <a:r>
                        <a:rPr lang="en-US" sz="900" b="0" i="0" u="none" strike="noStrike">
                          <a:solidFill>
                            <a:srgbClr val="000000"/>
                          </a:solidFill>
                          <a:effectLst/>
                          <a:latin typeface="+mn-lt"/>
                        </a:rPr>
                        <a:t>43.54%</a:t>
                      </a:r>
                    </a:p>
                  </a:txBody>
                  <a:tcPr marL="9525" marR="9525" marT="9525" marB="0" anchor="b"/>
                </a:tc>
                <a:tc>
                  <a:txBody>
                    <a:bodyPr/>
                    <a:lstStyle/>
                    <a:p>
                      <a:pPr algn="r" fontAlgn="b"/>
                      <a:r>
                        <a:rPr lang="en-US" sz="900" b="0" i="0" u="none" strike="noStrike">
                          <a:solidFill>
                            <a:srgbClr val="000000"/>
                          </a:solidFill>
                          <a:effectLst/>
                          <a:latin typeface="+mn-lt"/>
                        </a:rPr>
                        <a:t>1.514</a:t>
                      </a:r>
                    </a:p>
                  </a:txBody>
                  <a:tcPr marL="9525" marR="9525" marT="9525" marB="0" anchor="b"/>
                </a:tc>
                <a:tc>
                  <a:txBody>
                    <a:bodyPr/>
                    <a:lstStyle/>
                    <a:p>
                      <a:pPr algn="r" fontAlgn="b"/>
                      <a:r>
                        <a:rPr lang="en-US" sz="900" b="0" i="0" u="none" strike="noStrike">
                          <a:solidFill>
                            <a:srgbClr val="000000"/>
                          </a:solidFill>
                          <a:effectLst/>
                          <a:latin typeface="+mn-lt"/>
                        </a:rPr>
                        <a:t>47.92%</a:t>
                      </a:r>
                    </a:p>
                  </a:txBody>
                  <a:tcPr marL="9525" marR="9525" marT="9525" marB="0" anchor="b"/>
                </a:tc>
                <a:tc>
                  <a:txBody>
                    <a:bodyPr/>
                    <a:lstStyle/>
                    <a:p>
                      <a:pPr algn="r" fontAlgn="b"/>
                      <a:r>
                        <a:rPr lang="en-US" sz="900" b="0" i="0" u="none" strike="noStrike" dirty="0">
                          <a:solidFill>
                            <a:srgbClr val="000000"/>
                          </a:solidFill>
                          <a:effectLst/>
                          <a:latin typeface="+mn-lt"/>
                        </a:rPr>
                        <a:t>1.467</a:t>
                      </a:r>
                    </a:p>
                  </a:txBody>
                  <a:tcPr marL="9525" marR="9525" marT="9525" marB="0" anchor="b"/>
                </a:tc>
                <a:tc>
                  <a:txBody>
                    <a:bodyPr/>
                    <a:lstStyle/>
                    <a:p>
                      <a:pPr algn="r" fontAlgn="b"/>
                      <a:r>
                        <a:rPr lang="en-US" sz="900" b="0" i="0" u="none" strike="noStrike">
                          <a:solidFill>
                            <a:srgbClr val="000000"/>
                          </a:solidFill>
                          <a:effectLst/>
                          <a:latin typeface="+mn-lt"/>
                        </a:rPr>
                        <a:t>47.00%</a:t>
                      </a:r>
                    </a:p>
                  </a:txBody>
                  <a:tcPr marL="9525" marR="9525" marT="9525" marB="0" anchor="b"/>
                </a:tc>
                <a:extLst>
                  <a:ext uri="{0D108BD9-81ED-4DB2-BD59-A6C34878D82A}">
                    <a16:rowId xmlns:a16="http://schemas.microsoft.com/office/drawing/2014/main" val="891935072"/>
                  </a:ext>
                </a:extLst>
              </a:tr>
              <a:tr h="190500">
                <a:tc>
                  <a:txBody>
                    <a:bodyPr/>
                    <a:lstStyle/>
                    <a:p>
                      <a:pPr algn="l" fontAlgn="b"/>
                      <a:r>
                        <a:rPr lang="en-US" sz="900" b="0" i="0" u="none" strike="noStrike">
                          <a:solidFill>
                            <a:srgbClr val="000000"/>
                          </a:solidFill>
                          <a:effectLst/>
                          <a:latin typeface="+mn-lt"/>
                        </a:rPr>
                        <a:t>Base + D(0.3) + DA + LR(0.0001) + LF(15)</a:t>
                      </a:r>
                    </a:p>
                  </a:txBody>
                  <a:tcPr marL="9525" marR="9525" marT="9525" marB="0" anchor="b"/>
                </a:tc>
                <a:tc>
                  <a:txBody>
                    <a:bodyPr/>
                    <a:lstStyle/>
                    <a:p>
                      <a:pPr algn="r" fontAlgn="b"/>
                      <a:r>
                        <a:rPr lang="en-US" sz="900" b="0" i="0" u="none" strike="noStrike">
                          <a:solidFill>
                            <a:srgbClr val="000000"/>
                          </a:solidFill>
                          <a:effectLst/>
                          <a:latin typeface="+mn-lt"/>
                        </a:rPr>
                        <a:t>0.123</a:t>
                      </a:r>
                    </a:p>
                  </a:txBody>
                  <a:tcPr marL="9525" marR="9525" marT="9525" marB="0" anchor="b"/>
                </a:tc>
                <a:tc>
                  <a:txBody>
                    <a:bodyPr/>
                    <a:lstStyle/>
                    <a:p>
                      <a:pPr algn="r" fontAlgn="b"/>
                      <a:r>
                        <a:rPr lang="en-US" sz="900" b="0" i="0" u="none" strike="noStrike" dirty="0">
                          <a:solidFill>
                            <a:srgbClr val="000000"/>
                          </a:solidFill>
                          <a:effectLst/>
                          <a:latin typeface="+mn-lt"/>
                        </a:rPr>
                        <a:t>96.03%</a:t>
                      </a:r>
                    </a:p>
                  </a:txBody>
                  <a:tcPr marL="9525" marR="9525" marT="9525" marB="0" anchor="b"/>
                </a:tc>
                <a:tc>
                  <a:txBody>
                    <a:bodyPr/>
                    <a:lstStyle/>
                    <a:p>
                      <a:pPr algn="r" fontAlgn="b"/>
                      <a:r>
                        <a:rPr lang="en-US" sz="900" b="0" i="0" u="none" strike="noStrike">
                          <a:solidFill>
                            <a:srgbClr val="000000"/>
                          </a:solidFill>
                          <a:effectLst/>
                          <a:latin typeface="+mn-lt"/>
                        </a:rPr>
                        <a:t>0.157</a:t>
                      </a:r>
                    </a:p>
                  </a:txBody>
                  <a:tcPr marL="9525" marR="9525" marT="9525" marB="0" anchor="b"/>
                </a:tc>
                <a:tc>
                  <a:txBody>
                    <a:bodyPr/>
                    <a:lstStyle/>
                    <a:p>
                      <a:pPr algn="r" fontAlgn="b"/>
                      <a:r>
                        <a:rPr lang="en-US" sz="900" b="0" i="0" u="none" strike="noStrike">
                          <a:solidFill>
                            <a:srgbClr val="000000"/>
                          </a:solidFill>
                          <a:effectLst/>
                          <a:latin typeface="+mn-lt"/>
                        </a:rPr>
                        <a:t>95.02%</a:t>
                      </a:r>
                    </a:p>
                  </a:txBody>
                  <a:tcPr marL="9525" marR="9525" marT="9525" marB="0" anchor="b"/>
                </a:tc>
                <a:tc>
                  <a:txBody>
                    <a:bodyPr/>
                    <a:lstStyle/>
                    <a:p>
                      <a:pPr algn="r" fontAlgn="b"/>
                      <a:r>
                        <a:rPr lang="en-US" sz="900" b="0" i="0" u="none" strike="noStrike" dirty="0">
                          <a:solidFill>
                            <a:srgbClr val="000000"/>
                          </a:solidFill>
                          <a:effectLst/>
                          <a:latin typeface="+mn-lt"/>
                        </a:rPr>
                        <a:t>0.635</a:t>
                      </a:r>
                    </a:p>
                  </a:txBody>
                  <a:tcPr marL="9525" marR="9525" marT="9525" marB="0" anchor="b"/>
                </a:tc>
                <a:tc>
                  <a:txBody>
                    <a:bodyPr/>
                    <a:lstStyle/>
                    <a:p>
                      <a:pPr algn="r" fontAlgn="b"/>
                      <a:r>
                        <a:rPr lang="en-US" sz="900" b="0" i="0" u="none" strike="noStrike">
                          <a:solidFill>
                            <a:srgbClr val="000000"/>
                          </a:solidFill>
                          <a:effectLst/>
                          <a:latin typeface="+mn-lt"/>
                        </a:rPr>
                        <a:t>82.00%</a:t>
                      </a:r>
                    </a:p>
                  </a:txBody>
                  <a:tcPr marL="9525" marR="9525" marT="9525" marB="0" anchor="b"/>
                </a:tc>
                <a:extLst>
                  <a:ext uri="{0D108BD9-81ED-4DB2-BD59-A6C34878D82A}">
                    <a16:rowId xmlns:a16="http://schemas.microsoft.com/office/drawing/2014/main" val="795897907"/>
                  </a:ext>
                </a:extLst>
              </a:tr>
              <a:tr h="190500">
                <a:tc>
                  <a:txBody>
                    <a:bodyPr/>
                    <a:lstStyle/>
                    <a:p>
                      <a:pPr algn="l" fontAlgn="b"/>
                      <a:r>
                        <a:rPr lang="en-US" sz="900" b="0" i="0" u="none" strike="noStrike">
                          <a:solidFill>
                            <a:srgbClr val="000000"/>
                          </a:solidFill>
                          <a:effectLst/>
                          <a:latin typeface="+mn-lt"/>
                        </a:rPr>
                        <a:t>Base + D(0.3) + DA + LR(0.00001) + LF(15)</a:t>
                      </a:r>
                    </a:p>
                  </a:txBody>
                  <a:tcPr marL="9525" marR="9525" marT="9525" marB="0" anchor="b"/>
                </a:tc>
                <a:tc>
                  <a:txBody>
                    <a:bodyPr/>
                    <a:lstStyle/>
                    <a:p>
                      <a:pPr algn="r" fontAlgn="b"/>
                      <a:r>
                        <a:rPr lang="en-US" sz="900" b="0" i="0" u="none" strike="noStrike">
                          <a:solidFill>
                            <a:srgbClr val="000000"/>
                          </a:solidFill>
                          <a:effectLst/>
                          <a:latin typeface="+mn-lt"/>
                        </a:rPr>
                        <a:t>0.177</a:t>
                      </a:r>
                    </a:p>
                  </a:txBody>
                  <a:tcPr marL="9525" marR="9525" marT="9525" marB="0" anchor="b"/>
                </a:tc>
                <a:tc>
                  <a:txBody>
                    <a:bodyPr/>
                    <a:lstStyle/>
                    <a:p>
                      <a:pPr algn="r" fontAlgn="b"/>
                      <a:r>
                        <a:rPr lang="en-US" sz="900" b="0" i="0" u="none" strike="noStrike">
                          <a:solidFill>
                            <a:srgbClr val="000000"/>
                          </a:solidFill>
                          <a:effectLst/>
                          <a:latin typeface="+mn-lt"/>
                        </a:rPr>
                        <a:t>94.33%</a:t>
                      </a:r>
                    </a:p>
                  </a:txBody>
                  <a:tcPr marL="9525" marR="9525" marT="9525" marB="0" anchor="b"/>
                </a:tc>
                <a:tc>
                  <a:txBody>
                    <a:bodyPr/>
                    <a:lstStyle/>
                    <a:p>
                      <a:pPr algn="r" fontAlgn="b"/>
                      <a:r>
                        <a:rPr lang="en-US" sz="900" b="0" i="0" u="none" strike="noStrike">
                          <a:solidFill>
                            <a:srgbClr val="000000"/>
                          </a:solidFill>
                          <a:effectLst/>
                          <a:latin typeface="+mn-lt"/>
                        </a:rPr>
                        <a:t>0.207</a:t>
                      </a:r>
                    </a:p>
                  </a:txBody>
                  <a:tcPr marL="9525" marR="9525" marT="9525" marB="0" anchor="b"/>
                </a:tc>
                <a:tc>
                  <a:txBody>
                    <a:bodyPr/>
                    <a:lstStyle/>
                    <a:p>
                      <a:pPr algn="r" fontAlgn="b"/>
                      <a:r>
                        <a:rPr lang="en-US" sz="900" b="0" i="0" u="none" strike="noStrike" dirty="0">
                          <a:solidFill>
                            <a:srgbClr val="000000"/>
                          </a:solidFill>
                          <a:effectLst/>
                          <a:latin typeface="+mn-lt"/>
                        </a:rPr>
                        <a:t>93.06%</a:t>
                      </a:r>
                    </a:p>
                  </a:txBody>
                  <a:tcPr marL="9525" marR="9525" marT="9525" marB="0" anchor="b"/>
                </a:tc>
                <a:tc>
                  <a:txBody>
                    <a:bodyPr/>
                    <a:lstStyle/>
                    <a:p>
                      <a:pPr algn="r" fontAlgn="b"/>
                      <a:r>
                        <a:rPr lang="en-US" sz="900" b="0" i="0" u="none" strike="noStrike" dirty="0">
                          <a:solidFill>
                            <a:srgbClr val="000000"/>
                          </a:solidFill>
                          <a:effectLst/>
                          <a:latin typeface="+mn-lt"/>
                        </a:rPr>
                        <a:t>0.9843</a:t>
                      </a:r>
                    </a:p>
                  </a:txBody>
                  <a:tcPr marL="9525" marR="9525" marT="9525" marB="0" anchor="b"/>
                </a:tc>
                <a:tc>
                  <a:txBody>
                    <a:bodyPr/>
                    <a:lstStyle/>
                    <a:p>
                      <a:pPr algn="r" fontAlgn="b"/>
                      <a:r>
                        <a:rPr lang="en-US" sz="900" b="0" i="0" u="none" strike="noStrike">
                          <a:solidFill>
                            <a:srgbClr val="000000"/>
                          </a:solidFill>
                          <a:effectLst/>
                          <a:latin typeface="+mn-lt"/>
                        </a:rPr>
                        <a:t>70.00%</a:t>
                      </a:r>
                    </a:p>
                  </a:txBody>
                  <a:tcPr marL="9525" marR="9525" marT="9525" marB="0" anchor="b"/>
                </a:tc>
                <a:extLst>
                  <a:ext uri="{0D108BD9-81ED-4DB2-BD59-A6C34878D82A}">
                    <a16:rowId xmlns:a16="http://schemas.microsoft.com/office/drawing/2014/main" val="3424266252"/>
                  </a:ext>
                </a:extLst>
              </a:tr>
              <a:tr h="190500">
                <a:tc>
                  <a:txBody>
                    <a:bodyPr/>
                    <a:lstStyle/>
                    <a:p>
                      <a:pPr algn="l" fontAlgn="b"/>
                      <a:r>
                        <a:rPr lang="en-US" sz="900" b="0" i="0" u="none" strike="noStrike" dirty="0">
                          <a:solidFill>
                            <a:srgbClr val="000000"/>
                          </a:solidFill>
                          <a:effectLst/>
                          <a:latin typeface="+mn-lt"/>
                        </a:rPr>
                        <a:t>Base + D(0.3) + DA + LR(0.0001) + LF(10)</a:t>
                      </a:r>
                    </a:p>
                  </a:txBody>
                  <a:tcPr marL="9525" marR="9525" marT="9525" marB="0" anchor="b">
                    <a:noFill/>
                  </a:tcPr>
                </a:tc>
                <a:tc>
                  <a:txBody>
                    <a:bodyPr/>
                    <a:lstStyle/>
                    <a:p>
                      <a:pPr algn="r" fontAlgn="b"/>
                      <a:r>
                        <a:rPr lang="en-US" sz="900" b="0" i="0" u="none" strike="noStrike">
                          <a:solidFill>
                            <a:srgbClr val="000000"/>
                          </a:solidFill>
                          <a:effectLst/>
                          <a:latin typeface="+mn-lt"/>
                        </a:rPr>
                        <a:t>0.092</a:t>
                      </a:r>
                    </a:p>
                  </a:txBody>
                  <a:tcPr marL="9525" marR="9525" marT="9525" marB="0" anchor="b">
                    <a:noFill/>
                  </a:tcPr>
                </a:tc>
                <a:tc>
                  <a:txBody>
                    <a:bodyPr/>
                    <a:lstStyle/>
                    <a:p>
                      <a:pPr algn="r" fontAlgn="b"/>
                      <a:r>
                        <a:rPr lang="en-US" sz="900" b="0" i="0" u="none" strike="noStrike">
                          <a:solidFill>
                            <a:srgbClr val="000000"/>
                          </a:solidFill>
                          <a:effectLst/>
                          <a:latin typeface="+mn-lt"/>
                        </a:rPr>
                        <a:t>97.32%</a:t>
                      </a:r>
                    </a:p>
                  </a:txBody>
                  <a:tcPr marL="9525" marR="9525" marT="9525" marB="0" anchor="b">
                    <a:noFill/>
                  </a:tcPr>
                </a:tc>
                <a:tc>
                  <a:txBody>
                    <a:bodyPr/>
                    <a:lstStyle/>
                    <a:p>
                      <a:pPr algn="r" fontAlgn="b"/>
                      <a:r>
                        <a:rPr lang="en-US" sz="900" b="0" i="0" u="none" strike="noStrike">
                          <a:solidFill>
                            <a:srgbClr val="000000"/>
                          </a:solidFill>
                          <a:effectLst/>
                          <a:latin typeface="+mn-lt"/>
                        </a:rPr>
                        <a:t>0.115</a:t>
                      </a:r>
                    </a:p>
                  </a:txBody>
                  <a:tcPr marL="9525" marR="9525" marT="9525" marB="0" anchor="b">
                    <a:noFill/>
                  </a:tcPr>
                </a:tc>
                <a:tc>
                  <a:txBody>
                    <a:bodyPr/>
                    <a:lstStyle/>
                    <a:p>
                      <a:pPr algn="r" fontAlgn="b"/>
                      <a:r>
                        <a:rPr lang="en-US" sz="900" b="0" i="0" u="none" strike="noStrike">
                          <a:solidFill>
                            <a:srgbClr val="000000"/>
                          </a:solidFill>
                          <a:effectLst/>
                          <a:latin typeface="+mn-lt"/>
                        </a:rPr>
                        <a:t>96.43%</a:t>
                      </a:r>
                    </a:p>
                  </a:txBody>
                  <a:tcPr marL="9525" marR="9525" marT="9525" marB="0" anchor="b">
                    <a:noFill/>
                  </a:tcPr>
                </a:tc>
                <a:tc>
                  <a:txBody>
                    <a:bodyPr/>
                    <a:lstStyle/>
                    <a:p>
                      <a:pPr algn="r" fontAlgn="b"/>
                      <a:r>
                        <a:rPr lang="en-US" sz="900" b="0" i="0" u="none" strike="noStrike">
                          <a:solidFill>
                            <a:srgbClr val="000000"/>
                          </a:solidFill>
                          <a:effectLst/>
                          <a:latin typeface="+mn-lt"/>
                        </a:rPr>
                        <a:t>0.623</a:t>
                      </a:r>
                    </a:p>
                  </a:txBody>
                  <a:tcPr marL="9525" marR="9525" marT="9525" marB="0" anchor="b">
                    <a:noFill/>
                  </a:tcPr>
                </a:tc>
                <a:tc>
                  <a:txBody>
                    <a:bodyPr/>
                    <a:lstStyle/>
                    <a:p>
                      <a:pPr algn="r" fontAlgn="b"/>
                      <a:r>
                        <a:rPr lang="en-US" sz="900" b="0" i="0" u="none" strike="noStrike" dirty="0">
                          <a:solidFill>
                            <a:srgbClr val="000000"/>
                          </a:solidFill>
                          <a:effectLst/>
                          <a:latin typeface="+mn-lt"/>
                        </a:rPr>
                        <a:t>87.00%</a:t>
                      </a:r>
                    </a:p>
                  </a:txBody>
                  <a:tcPr marL="9525" marR="9525" marT="9525" marB="0" anchor="b">
                    <a:noFill/>
                  </a:tcPr>
                </a:tc>
                <a:extLst>
                  <a:ext uri="{0D108BD9-81ED-4DB2-BD59-A6C34878D82A}">
                    <a16:rowId xmlns:a16="http://schemas.microsoft.com/office/drawing/2014/main" val="131375629"/>
                  </a:ext>
                </a:extLst>
              </a:tr>
            </a:tbl>
          </a:graphicData>
        </a:graphic>
      </p:graphicFrame>
      <p:cxnSp>
        <p:nvCxnSpPr>
          <p:cNvPr id="12" name="Straight Connector 11">
            <a:extLst>
              <a:ext uri="{FF2B5EF4-FFF2-40B4-BE49-F238E27FC236}">
                <a16:creationId xmlns:a16="http://schemas.microsoft.com/office/drawing/2014/main" id="{891BF45D-C8AA-414C-98CD-69A5587FC053}"/>
              </a:ext>
              <a:ext uri="{C183D7F6-B498-43B3-948B-1728B52AA6E4}">
                <adec:decorative xmlns:adec="http://schemas.microsoft.com/office/drawing/2017/decorative" val="1"/>
              </a:ext>
            </a:extLst>
          </p:cNvPr>
          <p:cNvCxnSpPr>
            <a:cxnSpLocks/>
          </p:cNvCxnSpPr>
          <p:nvPr/>
        </p:nvCxnSpPr>
        <p:spPr>
          <a:xfrm>
            <a:off x="0" y="3550846"/>
            <a:ext cx="12192000" cy="0"/>
          </a:xfrm>
          <a:prstGeom prst="line">
            <a:avLst/>
          </a:prstGeom>
          <a:ln cmpd="dbl">
            <a:solidFill>
              <a:schemeClr val="accent3">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E10F70D-52AD-4553-BD06-63AFFBAF6BD6}"/>
              </a:ext>
            </a:extLst>
          </p:cNvPr>
          <p:cNvSpPr txBox="1"/>
          <p:nvPr/>
        </p:nvSpPr>
        <p:spPr>
          <a:xfrm>
            <a:off x="6096000" y="1622948"/>
            <a:ext cx="5943600"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a:t>Experimented dropout, batch normalization, data augmentation, and learning rate. </a:t>
            </a:r>
          </a:p>
          <a:p>
            <a:pPr marL="285750" indent="-285750">
              <a:buFont typeface="Wingdings" panose="05000000000000000000" pitchFamily="2" charset="2"/>
              <a:buChar char="v"/>
            </a:pPr>
            <a:r>
              <a:rPr lang="en-US" dirty="0"/>
              <a:t>0.3 seems to be the best choice for dropout rate. </a:t>
            </a:r>
          </a:p>
          <a:p>
            <a:pPr marL="285750" indent="-285750">
              <a:buFont typeface="Wingdings" panose="05000000000000000000" pitchFamily="2" charset="2"/>
              <a:buChar char="v"/>
            </a:pPr>
            <a:r>
              <a:rPr lang="en-US" dirty="0"/>
              <a:t>0.01 seems to be the best choice for learning rate. </a:t>
            </a:r>
          </a:p>
        </p:txBody>
      </p:sp>
      <p:sp>
        <p:nvSpPr>
          <p:cNvPr id="20" name="TextBox 19">
            <a:extLst>
              <a:ext uri="{FF2B5EF4-FFF2-40B4-BE49-F238E27FC236}">
                <a16:creationId xmlns:a16="http://schemas.microsoft.com/office/drawing/2014/main" id="{2E5167DF-84FA-43C8-8EEE-D716891065E4}"/>
              </a:ext>
            </a:extLst>
          </p:cNvPr>
          <p:cNvSpPr txBox="1"/>
          <p:nvPr/>
        </p:nvSpPr>
        <p:spPr>
          <a:xfrm>
            <a:off x="380156" y="4456997"/>
            <a:ext cx="5943600"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Experimented dropout, data augmentation, learning rate, and number of layers for re-training. </a:t>
            </a:r>
          </a:p>
          <a:p>
            <a:pPr marL="285750" indent="-285750">
              <a:buFont typeface="Wingdings" panose="05000000000000000000" pitchFamily="2" charset="2"/>
              <a:buChar char="v"/>
            </a:pPr>
            <a:r>
              <a:rPr lang="en-US" dirty="0"/>
              <a:t>0.3 dropout rate was kept for consistency. </a:t>
            </a:r>
          </a:p>
          <a:p>
            <a:pPr marL="285750" indent="-285750">
              <a:buFont typeface="Wingdings" panose="05000000000000000000" pitchFamily="2" charset="2"/>
              <a:buChar char="v"/>
            </a:pPr>
            <a:r>
              <a:rPr lang="en-US" dirty="0"/>
              <a:t>0.0001 seems to be the best choice for learning rate. </a:t>
            </a:r>
          </a:p>
          <a:p>
            <a:pPr marL="285750" indent="-285750">
              <a:buFont typeface="Wingdings" panose="05000000000000000000" pitchFamily="2" charset="2"/>
              <a:buChar char="v"/>
            </a:pPr>
            <a:r>
              <a:rPr lang="en-US" dirty="0"/>
              <a:t>More layers to be retrained leads to better result. </a:t>
            </a:r>
          </a:p>
        </p:txBody>
      </p:sp>
    </p:spTree>
    <p:extLst>
      <p:ext uri="{BB962C8B-B14F-4D97-AF65-F5344CB8AC3E}">
        <p14:creationId xmlns:p14="http://schemas.microsoft.com/office/powerpoint/2010/main" val="165387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12</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Evaluation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ctangle: Rounded Corners 18">
            <a:extLst>
              <a:ext uri="{FF2B5EF4-FFF2-40B4-BE49-F238E27FC236}">
                <a16:creationId xmlns:a16="http://schemas.microsoft.com/office/drawing/2014/main" id="{3E653A22-B610-45D9-A6FA-6FFCEFB5E7B8}"/>
              </a:ext>
              <a:ext uri="{C183D7F6-B498-43B3-948B-1728B52AA6E4}">
                <adec:decorative xmlns:adec="http://schemas.microsoft.com/office/drawing/2017/decorative" val="1"/>
              </a:ext>
            </a:extLst>
          </p:cNvPr>
          <p:cNvSpPr/>
          <p:nvPr/>
        </p:nvSpPr>
        <p:spPr>
          <a:xfrm>
            <a:off x="6175686" y="919024"/>
            <a:ext cx="2998347"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Convolution Neural Network from Scratch</a:t>
            </a:r>
          </a:p>
        </p:txBody>
      </p:sp>
      <p:sp>
        <p:nvSpPr>
          <p:cNvPr id="10" name="Rectangle: Rounded Corners 18">
            <a:extLst>
              <a:ext uri="{FF2B5EF4-FFF2-40B4-BE49-F238E27FC236}">
                <a16:creationId xmlns:a16="http://schemas.microsoft.com/office/drawing/2014/main" id="{125E995A-7037-489F-9410-7C4453391AB8}"/>
              </a:ext>
              <a:ext uri="{C183D7F6-B498-43B3-948B-1728B52AA6E4}">
                <adec:decorative xmlns:adec="http://schemas.microsoft.com/office/drawing/2017/decorative" val="1"/>
              </a:ext>
            </a:extLst>
          </p:cNvPr>
          <p:cNvSpPr/>
          <p:nvPr/>
        </p:nvSpPr>
        <p:spPr>
          <a:xfrm>
            <a:off x="380156" y="3726065"/>
            <a:ext cx="3470295"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Fine-tuned VGG-19 Convolution Neural Network</a:t>
            </a:r>
          </a:p>
        </p:txBody>
      </p:sp>
      <p:sp>
        <p:nvSpPr>
          <p:cNvPr id="7" name="TextBox 6">
            <a:extLst>
              <a:ext uri="{FF2B5EF4-FFF2-40B4-BE49-F238E27FC236}">
                <a16:creationId xmlns:a16="http://schemas.microsoft.com/office/drawing/2014/main" id="{EB4E2B89-F2A4-4A89-ACCF-5B15AE13E6DC}"/>
              </a:ext>
            </a:extLst>
          </p:cNvPr>
          <p:cNvSpPr txBox="1"/>
          <p:nvPr/>
        </p:nvSpPr>
        <p:spPr>
          <a:xfrm>
            <a:off x="10555642" y="556753"/>
            <a:ext cx="1144865" cy="553998"/>
          </a:xfrm>
          <a:prstGeom prst="rect">
            <a:avLst/>
          </a:prstGeom>
          <a:noFill/>
        </p:spPr>
        <p:txBody>
          <a:bodyPr wrap="none" rtlCol="0">
            <a:spAutoFit/>
          </a:bodyPr>
          <a:lstStyle/>
          <a:p>
            <a:pPr marL="171450" indent="-171450">
              <a:buFont typeface="Arial" panose="020B0604020202020204" pitchFamily="34" charset="0"/>
              <a:buChar char="•"/>
            </a:pPr>
            <a:r>
              <a:rPr lang="en-US" sz="600" dirty="0"/>
              <a:t>D: Dropout</a:t>
            </a:r>
          </a:p>
          <a:p>
            <a:pPr marL="171450" indent="-171450">
              <a:buFont typeface="Arial" panose="020B0604020202020204" pitchFamily="34" charset="0"/>
              <a:buChar char="•"/>
            </a:pPr>
            <a:r>
              <a:rPr lang="en-US" sz="600" dirty="0"/>
              <a:t>BN: Batch Normalization</a:t>
            </a:r>
          </a:p>
          <a:p>
            <a:pPr marL="171450" indent="-171450">
              <a:buFont typeface="Arial" panose="020B0604020202020204" pitchFamily="34" charset="0"/>
              <a:buChar char="•"/>
            </a:pPr>
            <a:r>
              <a:rPr lang="en-US" sz="600" dirty="0"/>
              <a:t>DA: Data Augmentation</a:t>
            </a:r>
          </a:p>
          <a:p>
            <a:pPr marL="171450" indent="-171450">
              <a:buFont typeface="Arial" panose="020B0604020202020204" pitchFamily="34" charset="0"/>
              <a:buChar char="•"/>
            </a:pPr>
            <a:r>
              <a:rPr lang="en-US" sz="600" dirty="0"/>
              <a:t>LR: Learning Rate</a:t>
            </a:r>
          </a:p>
          <a:p>
            <a:pPr marL="171450" indent="-171450">
              <a:buFont typeface="Arial" panose="020B0604020202020204" pitchFamily="34" charset="0"/>
              <a:buChar char="•"/>
            </a:pPr>
            <a:r>
              <a:rPr lang="en-US" sz="600" dirty="0"/>
              <a:t>LF: Layers frozen</a:t>
            </a:r>
          </a:p>
        </p:txBody>
      </p:sp>
      <p:graphicFrame>
        <p:nvGraphicFramePr>
          <p:cNvPr id="13" name="Table 12">
            <a:extLst>
              <a:ext uri="{FF2B5EF4-FFF2-40B4-BE49-F238E27FC236}">
                <a16:creationId xmlns:a16="http://schemas.microsoft.com/office/drawing/2014/main" id="{73AB1FF3-C243-4D2F-A155-4AF7FE673E2E}"/>
              </a:ext>
            </a:extLst>
          </p:cNvPr>
          <p:cNvGraphicFramePr>
            <a:graphicFrameLocks noGrp="1"/>
          </p:cNvGraphicFramePr>
          <p:nvPr>
            <p:extLst>
              <p:ext uri="{D42A27DB-BD31-4B8C-83A1-F6EECF244321}">
                <p14:modId xmlns:p14="http://schemas.microsoft.com/office/powerpoint/2010/main" val="2787887493"/>
              </p:ext>
            </p:extLst>
          </p:nvPr>
        </p:nvGraphicFramePr>
        <p:xfrm>
          <a:off x="380156" y="1110751"/>
          <a:ext cx="5327878" cy="2286000"/>
        </p:xfrm>
        <a:graphic>
          <a:graphicData uri="http://schemas.openxmlformats.org/drawingml/2006/table">
            <a:tbl>
              <a:tblPr>
                <a:tableStyleId>{5940675A-B579-460E-94D1-54222C63F5DA}</a:tableStyleId>
              </a:tblPr>
              <a:tblGrid>
                <a:gridCol w="2276475">
                  <a:extLst>
                    <a:ext uri="{9D8B030D-6E8A-4147-A177-3AD203B41FA5}">
                      <a16:colId xmlns:a16="http://schemas.microsoft.com/office/drawing/2014/main" val="3383620616"/>
                    </a:ext>
                  </a:extLst>
                </a:gridCol>
                <a:gridCol w="468711">
                  <a:extLst>
                    <a:ext uri="{9D8B030D-6E8A-4147-A177-3AD203B41FA5}">
                      <a16:colId xmlns:a16="http://schemas.microsoft.com/office/drawing/2014/main" val="544337196"/>
                    </a:ext>
                  </a:extLst>
                </a:gridCol>
                <a:gridCol w="612194">
                  <a:extLst>
                    <a:ext uri="{9D8B030D-6E8A-4147-A177-3AD203B41FA5}">
                      <a16:colId xmlns:a16="http://schemas.microsoft.com/office/drawing/2014/main" val="3335719498"/>
                    </a:ext>
                  </a:extLst>
                </a:gridCol>
                <a:gridCol w="401752">
                  <a:extLst>
                    <a:ext uri="{9D8B030D-6E8A-4147-A177-3AD203B41FA5}">
                      <a16:colId xmlns:a16="http://schemas.microsoft.com/office/drawing/2014/main" val="335507331"/>
                    </a:ext>
                  </a:extLst>
                </a:gridCol>
                <a:gridCol w="583497">
                  <a:extLst>
                    <a:ext uri="{9D8B030D-6E8A-4147-A177-3AD203B41FA5}">
                      <a16:colId xmlns:a16="http://schemas.microsoft.com/office/drawing/2014/main" val="1291272414"/>
                    </a:ext>
                  </a:extLst>
                </a:gridCol>
                <a:gridCol w="401752">
                  <a:extLst>
                    <a:ext uri="{9D8B030D-6E8A-4147-A177-3AD203B41FA5}">
                      <a16:colId xmlns:a16="http://schemas.microsoft.com/office/drawing/2014/main" val="3496880222"/>
                    </a:ext>
                  </a:extLst>
                </a:gridCol>
                <a:gridCol w="583497">
                  <a:extLst>
                    <a:ext uri="{9D8B030D-6E8A-4147-A177-3AD203B41FA5}">
                      <a16:colId xmlns:a16="http://schemas.microsoft.com/office/drawing/2014/main" val="2925896951"/>
                    </a:ext>
                  </a:extLst>
                </a:gridCol>
              </a:tblGrid>
              <a:tr h="190500">
                <a:tc rowSpan="2">
                  <a:txBody>
                    <a:bodyPr/>
                    <a:lstStyle/>
                    <a:p>
                      <a:pPr algn="ctr" fontAlgn="b"/>
                      <a:endParaRPr lang="en-US" sz="9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900" b="1" u="none" strike="noStrike" dirty="0">
                          <a:solidFill>
                            <a:schemeClr val="bg1"/>
                          </a:solidFill>
                          <a:effectLst/>
                        </a:rPr>
                        <a:t>Training</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Validation</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Test</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extLst>
                  <a:ext uri="{0D108BD9-81ED-4DB2-BD59-A6C34878D82A}">
                    <a16:rowId xmlns:a16="http://schemas.microsoft.com/office/drawing/2014/main" val="3037784594"/>
                  </a:ext>
                </a:extLst>
              </a:tr>
              <a:tr h="190500">
                <a:tc vMerge="1">
                  <a:txBody>
                    <a:bodyPr/>
                    <a:lstStyle/>
                    <a:p>
                      <a:endParaRPr lang="en-US"/>
                    </a:p>
                  </a:txBody>
                  <a:tcPr/>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 </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8452572"/>
                  </a:ext>
                </a:extLst>
              </a:tr>
              <a:tr h="190500">
                <a:tc>
                  <a:txBody>
                    <a:bodyPr/>
                    <a:lstStyle/>
                    <a:p>
                      <a:pPr algn="l" fontAlgn="b"/>
                      <a:r>
                        <a:rPr lang="en-US" sz="900" u="none" strike="noStrike" dirty="0">
                          <a:effectLst/>
                        </a:rPr>
                        <a:t>Base</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0.022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99.33%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0.085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97.83%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2.69</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66.00%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6820775"/>
                  </a:ext>
                </a:extLst>
              </a:tr>
              <a:tr h="190500">
                <a:tc>
                  <a:txBody>
                    <a:bodyPr/>
                    <a:lstStyle/>
                    <a:p>
                      <a:pPr algn="l" fontAlgn="b"/>
                      <a:r>
                        <a:rPr lang="en-US" sz="900" u="none" strike="noStrike" dirty="0">
                          <a:effectLst/>
                        </a:rPr>
                        <a:t>Base + D(0.3)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0.009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99.72%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0.022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99.46%</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2.85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62.99%</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0759243"/>
                  </a:ext>
                </a:extLst>
              </a:tr>
              <a:tr h="190500">
                <a:tc>
                  <a:txBody>
                    <a:bodyPr/>
                    <a:lstStyle/>
                    <a:p>
                      <a:pPr algn="l" fontAlgn="b"/>
                      <a:r>
                        <a:rPr lang="en-US" sz="900" u="none" strike="noStrike" dirty="0">
                          <a:effectLst/>
                        </a:rPr>
                        <a:t>Base + D(0.3) + BN</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0.051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99.81%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0.041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99.62%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0.903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75.00%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8341514"/>
                  </a:ext>
                </a:extLst>
              </a:tr>
              <a:tr h="190500">
                <a:tc>
                  <a:txBody>
                    <a:bodyPr/>
                    <a:lstStyle/>
                    <a:p>
                      <a:pPr algn="l" fontAlgn="b"/>
                      <a:r>
                        <a:rPr lang="en-US" sz="900" u="none" strike="noStrike" dirty="0">
                          <a:effectLst/>
                        </a:rPr>
                        <a:t>Base + D(0.3)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0.207</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94.98%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0.422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87.03%</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0.664</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81.00%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970778"/>
                  </a:ext>
                </a:extLst>
              </a:tr>
              <a:tr h="190500">
                <a:tc>
                  <a:txBody>
                    <a:bodyPr/>
                    <a:lstStyle/>
                    <a:p>
                      <a:pPr algn="l" fontAlgn="b"/>
                      <a:r>
                        <a:rPr lang="en-US" sz="900" u="none" strike="noStrike" dirty="0">
                          <a:effectLst/>
                        </a:rPr>
                        <a:t>Base + D(0.2)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0.148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96.50%</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0.221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94.11%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0.858</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75.00%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8692132"/>
                  </a:ext>
                </a:extLst>
              </a:tr>
              <a:tr h="190500">
                <a:tc>
                  <a:txBody>
                    <a:bodyPr/>
                    <a:lstStyle/>
                    <a:p>
                      <a:pPr algn="l" fontAlgn="b"/>
                      <a:r>
                        <a:rPr lang="en-US" sz="900" u="none" strike="noStrike" dirty="0">
                          <a:effectLst/>
                        </a:rPr>
                        <a:t>Base + D(0.4)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0.343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91.52%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0.487</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85.69%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0.762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74.00%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0305736"/>
                  </a:ext>
                </a:extLst>
              </a:tr>
              <a:tr h="190500">
                <a:tc>
                  <a:txBody>
                    <a:bodyPr/>
                    <a:lstStyle/>
                    <a:p>
                      <a:pPr marL="0" algn="l" defTabSz="914400" rtl="0" eaLnBrk="1" fontAlgn="b" latinLnBrk="0" hangingPunct="1"/>
                      <a:r>
                        <a:rPr lang="en-US" sz="1000" b="1" u="none" strike="noStrike" kern="1200" dirty="0">
                          <a:solidFill>
                            <a:schemeClr val="bg1"/>
                          </a:solidFill>
                          <a:effectLst/>
                          <a:latin typeface="+mn-lt"/>
                          <a:ea typeface="+mn-ea"/>
                          <a:cs typeface="+mn-cs"/>
                        </a:rPr>
                        <a:t>Base + D(0.3) + BN + DA + LR(0.01)</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0.087</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97.55%</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0.074</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97.88%</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0.683</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84.00%</a:t>
                      </a:r>
                    </a:p>
                  </a:txBody>
                  <a:tcPr marL="9525" marR="9525" marT="9525" marB="0" anchor="b">
                    <a:solidFill>
                      <a:srgbClr val="00823B"/>
                    </a:solidFill>
                  </a:tcPr>
                </a:tc>
                <a:extLst>
                  <a:ext uri="{0D108BD9-81ED-4DB2-BD59-A6C34878D82A}">
                    <a16:rowId xmlns:a16="http://schemas.microsoft.com/office/drawing/2014/main" val="2708891671"/>
                  </a:ext>
                </a:extLst>
              </a:tr>
              <a:tr h="190500">
                <a:tc>
                  <a:txBody>
                    <a:bodyPr/>
                    <a:lstStyle/>
                    <a:p>
                      <a:pPr algn="l" fontAlgn="b"/>
                      <a:r>
                        <a:rPr lang="en-US" sz="900" u="none" strike="noStrike">
                          <a:effectLst/>
                        </a:rPr>
                        <a:t>Base + D(0.3) + BN + DA + LR(0.001)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0.199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95.12%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0.32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90.02%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0.804</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75.00%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518664"/>
                  </a:ext>
                </a:extLst>
              </a:tr>
              <a:tr h="190500">
                <a:tc>
                  <a:txBody>
                    <a:bodyPr/>
                    <a:lstStyle/>
                    <a:p>
                      <a:pPr algn="l" fontAlgn="b"/>
                      <a:r>
                        <a:rPr lang="en-US" sz="900" u="none" strike="noStrike">
                          <a:effectLst/>
                        </a:rPr>
                        <a:t>Base + D(0.3) + BN + DA + LR(0.0001)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88.65%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0.55</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89.49%</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0.96</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70.00%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0345782"/>
                  </a:ext>
                </a:extLst>
              </a:tr>
              <a:tr h="190500">
                <a:tc>
                  <a:txBody>
                    <a:bodyPr/>
                    <a:lstStyle/>
                    <a:p>
                      <a:pPr algn="l" fontAlgn="b"/>
                      <a:r>
                        <a:rPr lang="en-US" sz="900" u="none" strike="noStrike">
                          <a:effectLst/>
                        </a:rPr>
                        <a:t>Base + BN + DA + LR(0.01)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0.0626</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98.32%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0.078</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97.63%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0.792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78.00%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5074627"/>
                  </a:ext>
                </a:extLst>
              </a:tr>
            </a:tbl>
          </a:graphicData>
        </a:graphic>
      </p:graphicFrame>
      <p:graphicFrame>
        <p:nvGraphicFramePr>
          <p:cNvPr id="15" name="Table 14">
            <a:extLst>
              <a:ext uri="{FF2B5EF4-FFF2-40B4-BE49-F238E27FC236}">
                <a16:creationId xmlns:a16="http://schemas.microsoft.com/office/drawing/2014/main" id="{284DC2E3-F3FC-4A26-8408-00AF924C448D}"/>
              </a:ext>
            </a:extLst>
          </p:cNvPr>
          <p:cNvGraphicFramePr>
            <a:graphicFrameLocks noGrp="1"/>
          </p:cNvGraphicFramePr>
          <p:nvPr>
            <p:extLst>
              <p:ext uri="{D42A27DB-BD31-4B8C-83A1-F6EECF244321}">
                <p14:modId xmlns:p14="http://schemas.microsoft.com/office/powerpoint/2010/main" val="2523016511"/>
              </p:ext>
            </p:extLst>
          </p:nvPr>
        </p:nvGraphicFramePr>
        <p:xfrm>
          <a:off x="6384666" y="3783892"/>
          <a:ext cx="5578734" cy="2457630"/>
        </p:xfrm>
        <a:graphic>
          <a:graphicData uri="http://schemas.openxmlformats.org/drawingml/2006/table">
            <a:tbl>
              <a:tblPr>
                <a:tableStyleId>{5940675A-B579-460E-94D1-54222C63F5DA}</a:tableStyleId>
              </a:tblPr>
              <a:tblGrid>
                <a:gridCol w="2527300">
                  <a:extLst>
                    <a:ext uri="{9D8B030D-6E8A-4147-A177-3AD203B41FA5}">
                      <a16:colId xmlns:a16="http://schemas.microsoft.com/office/drawing/2014/main" val="2993377627"/>
                    </a:ext>
                  </a:extLst>
                </a:gridCol>
                <a:gridCol w="401756">
                  <a:extLst>
                    <a:ext uri="{9D8B030D-6E8A-4147-A177-3AD203B41FA5}">
                      <a16:colId xmlns:a16="http://schemas.microsoft.com/office/drawing/2014/main" val="2389925170"/>
                    </a:ext>
                  </a:extLst>
                </a:gridCol>
                <a:gridCol w="612200">
                  <a:extLst>
                    <a:ext uri="{9D8B030D-6E8A-4147-A177-3AD203B41FA5}">
                      <a16:colId xmlns:a16="http://schemas.microsoft.com/office/drawing/2014/main" val="1234724989"/>
                    </a:ext>
                  </a:extLst>
                </a:gridCol>
                <a:gridCol w="401756">
                  <a:extLst>
                    <a:ext uri="{9D8B030D-6E8A-4147-A177-3AD203B41FA5}">
                      <a16:colId xmlns:a16="http://schemas.microsoft.com/office/drawing/2014/main" val="3568258045"/>
                    </a:ext>
                  </a:extLst>
                </a:gridCol>
                <a:gridCol w="583503">
                  <a:extLst>
                    <a:ext uri="{9D8B030D-6E8A-4147-A177-3AD203B41FA5}">
                      <a16:colId xmlns:a16="http://schemas.microsoft.com/office/drawing/2014/main" val="1253018979"/>
                    </a:ext>
                  </a:extLst>
                </a:gridCol>
                <a:gridCol w="468716">
                  <a:extLst>
                    <a:ext uri="{9D8B030D-6E8A-4147-A177-3AD203B41FA5}">
                      <a16:colId xmlns:a16="http://schemas.microsoft.com/office/drawing/2014/main" val="2976164795"/>
                    </a:ext>
                  </a:extLst>
                </a:gridCol>
                <a:gridCol w="583503">
                  <a:extLst>
                    <a:ext uri="{9D8B030D-6E8A-4147-A177-3AD203B41FA5}">
                      <a16:colId xmlns:a16="http://schemas.microsoft.com/office/drawing/2014/main" val="4048219200"/>
                    </a:ext>
                  </a:extLst>
                </a:gridCol>
              </a:tblGrid>
              <a:tr h="171630">
                <a:tc rowSpan="2">
                  <a:txBody>
                    <a:bodyPr/>
                    <a:lstStyle/>
                    <a:p>
                      <a:pPr algn="ctr" fontAlgn="b"/>
                      <a:endParaRPr lang="en-US" sz="9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900" b="1" u="none" strike="noStrike" dirty="0">
                          <a:solidFill>
                            <a:schemeClr val="bg1"/>
                          </a:solidFill>
                          <a:effectLst/>
                        </a:rPr>
                        <a:t>Training</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Validation</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Test</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extLst>
                  <a:ext uri="{0D108BD9-81ED-4DB2-BD59-A6C34878D82A}">
                    <a16:rowId xmlns:a16="http://schemas.microsoft.com/office/drawing/2014/main" val="2295784093"/>
                  </a:ext>
                </a:extLst>
              </a:tr>
              <a:tr h="190500">
                <a:tc vMerge="1">
                  <a:txBody>
                    <a:bodyPr/>
                    <a:lstStyle/>
                    <a:p>
                      <a:endParaRPr lang="en-US"/>
                    </a:p>
                  </a:txBody>
                  <a:tcPr/>
                </a:tc>
                <a:tc>
                  <a:txBody>
                    <a:bodyPr/>
                    <a:lstStyle/>
                    <a:p>
                      <a:pPr algn="l" fontAlgn="b"/>
                      <a:r>
                        <a:rPr lang="en-US" sz="900" u="none" strike="noStrike" dirty="0">
                          <a:effectLst/>
                        </a:rPr>
                        <a:t>Loss</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 </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5310725"/>
                  </a:ext>
                </a:extLst>
              </a:tr>
              <a:tr h="190500">
                <a:tc>
                  <a:txBody>
                    <a:bodyPr/>
                    <a:lstStyle/>
                    <a:p>
                      <a:pPr algn="l" fontAlgn="b"/>
                      <a:r>
                        <a:rPr lang="en-US" sz="900" b="0" i="0" u="none" strike="noStrike" dirty="0">
                          <a:solidFill>
                            <a:srgbClr val="000000"/>
                          </a:solidFill>
                          <a:effectLst/>
                          <a:latin typeface="+mn-lt"/>
                        </a:rPr>
                        <a:t>Base</a:t>
                      </a:r>
                    </a:p>
                  </a:txBody>
                  <a:tcPr marL="9525" marR="9525" marT="9525" marB="0" anchor="b"/>
                </a:tc>
                <a:tc>
                  <a:txBody>
                    <a:bodyPr/>
                    <a:lstStyle/>
                    <a:p>
                      <a:pPr algn="r" fontAlgn="b"/>
                      <a:r>
                        <a:rPr lang="en-US" sz="900" b="0" i="0" u="none" strike="noStrike">
                          <a:solidFill>
                            <a:srgbClr val="000000"/>
                          </a:solidFill>
                          <a:effectLst/>
                          <a:latin typeface="+mn-lt"/>
                        </a:rPr>
                        <a:t>0.013</a:t>
                      </a:r>
                    </a:p>
                  </a:txBody>
                  <a:tcPr marL="9525" marR="9525" marT="9525" marB="0" anchor="b"/>
                </a:tc>
                <a:tc>
                  <a:txBody>
                    <a:bodyPr/>
                    <a:lstStyle/>
                    <a:p>
                      <a:pPr algn="r" fontAlgn="b"/>
                      <a:r>
                        <a:rPr lang="en-US" sz="900" b="0" i="0" u="none" strike="noStrike">
                          <a:solidFill>
                            <a:srgbClr val="000000"/>
                          </a:solidFill>
                          <a:effectLst/>
                          <a:latin typeface="+mn-lt"/>
                        </a:rPr>
                        <a:t>99.88%</a:t>
                      </a:r>
                    </a:p>
                  </a:txBody>
                  <a:tcPr marL="9525" marR="9525" marT="9525" marB="0" anchor="b"/>
                </a:tc>
                <a:tc>
                  <a:txBody>
                    <a:bodyPr/>
                    <a:lstStyle/>
                    <a:p>
                      <a:pPr algn="r" fontAlgn="b"/>
                      <a:r>
                        <a:rPr lang="en-US" sz="900" b="0" i="0" u="none" strike="noStrike">
                          <a:solidFill>
                            <a:srgbClr val="000000"/>
                          </a:solidFill>
                          <a:effectLst/>
                          <a:latin typeface="+mn-lt"/>
                        </a:rPr>
                        <a:t>0.083</a:t>
                      </a:r>
                    </a:p>
                  </a:txBody>
                  <a:tcPr marL="9525" marR="9525" marT="9525" marB="0" anchor="b"/>
                </a:tc>
                <a:tc>
                  <a:txBody>
                    <a:bodyPr/>
                    <a:lstStyle/>
                    <a:p>
                      <a:pPr algn="r" fontAlgn="b"/>
                      <a:r>
                        <a:rPr lang="en-US" sz="900" b="0" i="0" u="none" strike="noStrike">
                          <a:solidFill>
                            <a:srgbClr val="000000"/>
                          </a:solidFill>
                          <a:effectLst/>
                          <a:latin typeface="+mn-lt"/>
                        </a:rPr>
                        <a:t>97.46%</a:t>
                      </a:r>
                    </a:p>
                  </a:txBody>
                  <a:tcPr marL="9525" marR="9525" marT="9525" marB="0" anchor="b"/>
                </a:tc>
                <a:tc>
                  <a:txBody>
                    <a:bodyPr/>
                    <a:lstStyle/>
                    <a:p>
                      <a:pPr algn="r" fontAlgn="b"/>
                      <a:r>
                        <a:rPr lang="en-US" sz="900" b="0" i="0" u="none" strike="noStrike">
                          <a:solidFill>
                            <a:srgbClr val="000000"/>
                          </a:solidFill>
                          <a:effectLst/>
                          <a:latin typeface="+mn-lt"/>
                        </a:rPr>
                        <a:t>2.42</a:t>
                      </a:r>
                    </a:p>
                  </a:txBody>
                  <a:tcPr marL="9525" marR="9525" marT="9525" marB="0" anchor="b"/>
                </a:tc>
                <a:tc>
                  <a:txBody>
                    <a:bodyPr/>
                    <a:lstStyle/>
                    <a:p>
                      <a:pPr algn="r" fontAlgn="b"/>
                      <a:r>
                        <a:rPr lang="en-US" sz="900" b="0" i="0" u="none" strike="noStrike">
                          <a:solidFill>
                            <a:srgbClr val="000000"/>
                          </a:solidFill>
                          <a:effectLst/>
                          <a:latin typeface="+mn-lt"/>
                        </a:rPr>
                        <a:t>54.00%</a:t>
                      </a:r>
                    </a:p>
                  </a:txBody>
                  <a:tcPr marL="9525" marR="9525" marT="9525" marB="0" anchor="b"/>
                </a:tc>
                <a:extLst>
                  <a:ext uri="{0D108BD9-81ED-4DB2-BD59-A6C34878D82A}">
                    <a16:rowId xmlns:a16="http://schemas.microsoft.com/office/drawing/2014/main" val="3754891990"/>
                  </a:ext>
                </a:extLst>
              </a:tr>
              <a:tr h="190500">
                <a:tc>
                  <a:txBody>
                    <a:bodyPr/>
                    <a:lstStyle/>
                    <a:p>
                      <a:pPr algn="l" fontAlgn="b"/>
                      <a:r>
                        <a:rPr lang="en-US" sz="900" b="0" i="0" u="none" strike="noStrike" dirty="0">
                          <a:solidFill>
                            <a:srgbClr val="000000"/>
                          </a:solidFill>
                          <a:effectLst/>
                          <a:latin typeface="+mn-lt"/>
                        </a:rPr>
                        <a:t>Base + D(0.3)</a:t>
                      </a:r>
                    </a:p>
                  </a:txBody>
                  <a:tcPr marL="9525" marR="9525" marT="9525" marB="0" anchor="b"/>
                </a:tc>
                <a:tc>
                  <a:txBody>
                    <a:bodyPr/>
                    <a:lstStyle/>
                    <a:p>
                      <a:pPr algn="r" fontAlgn="b"/>
                      <a:r>
                        <a:rPr lang="en-US" sz="900" b="0" i="0" u="none" strike="noStrike">
                          <a:solidFill>
                            <a:srgbClr val="000000"/>
                          </a:solidFill>
                          <a:effectLst/>
                          <a:latin typeface="+mn-lt"/>
                        </a:rPr>
                        <a:t>0.092</a:t>
                      </a:r>
                    </a:p>
                  </a:txBody>
                  <a:tcPr marL="9525" marR="9525" marT="9525" marB="0" anchor="b"/>
                </a:tc>
                <a:tc>
                  <a:txBody>
                    <a:bodyPr/>
                    <a:lstStyle/>
                    <a:p>
                      <a:pPr algn="r" fontAlgn="b"/>
                      <a:r>
                        <a:rPr lang="en-US" sz="900" b="0" i="0" u="none" strike="noStrike">
                          <a:solidFill>
                            <a:srgbClr val="000000"/>
                          </a:solidFill>
                          <a:effectLst/>
                          <a:latin typeface="+mn-lt"/>
                        </a:rPr>
                        <a:t>97.11%</a:t>
                      </a:r>
                    </a:p>
                  </a:txBody>
                  <a:tcPr marL="9525" marR="9525" marT="9525" marB="0" anchor="b"/>
                </a:tc>
                <a:tc>
                  <a:txBody>
                    <a:bodyPr/>
                    <a:lstStyle/>
                    <a:p>
                      <a:pPr algn="r" fontAlgn="b"/>
                      <a:r>
                        <a:rPr lang="en-US" sz="900" b="0" i="0" u="none" strike="noStrike">
                          <a:solidFill>
                            <a:srgbClr val="000000"/>
                          </a:solidFill>
                          <a:effectLst/>
                          <a:latin typeface="+mn-lt"/>
                        </a:rPr>
                        <a:t>0.071</a:t>
                      </a:r>
                    </a:p>
                  </a:txBody>
                  <a:tcPr marL="9525" marR="9525" marT="9525" marB="0" anchor="b"/>
                </a:tc>
                <a:tc>
                  <a:txBody>
                    <a:bodyPr/>
                    <a:lstStyle/>
                    <a:p>
                      <a:pPr algn="r" fontAlgn="b"/>
                      <a:r>
                        <a:rPr lang="en-US" sz="900" b="0" i="0" u="none" strike="noStrike">
                          <a:solidFill>
                            <a:srgbClr val="000000"/>
                          </a:solidFill>
                          <a:effectLst/>
                          <a:latin typeface="+mn-lt"/>
                        </a:rPr>
                        <a:t>98.12%</a:t>
                      </a:r>
                    </a:p>
                  </a:txBody>
                  <a:tcPr marL="9525" marR="9525" marT="9525" marB="0" anchor="b"/>
                </a:tc>
                <a:tc>
                  <a:txBody>
                    <a:bodyPr/>
                    <a:lstStyle/>
                    <a:p>
                      <a:pPr algn="r" fontAlgn="b"/>
                      <a:r>
                        <a:rPr lang="en-US" sz="900" b="0" i="0" u="none" strike="noStrike">
                          <a:solidFill>
                            <a:srgbClr val="000000"/>
                          </a:solidFill>
                          <a:effectLst/>
                          <a:latin typeface="+mn-lt"/>
                        </a:rPr>
                        <a:t>2.11</a:t>
                      </a:r>
                    </a:p>
                  </a:txBody>
                  <a:tcPr marL="9525" marR="9525" marT="9525" marB="0" anchor="b"/>
                </a:tc>
                <a:tc>
                  <a:txBody>
                    <a:bodyPr/>
                    <a:lstStyle/>
                    <a:p>
                      <a:pPr algn="r" fontAlgn="b"/>
                      <a:r>
                        <a:rPr lang="en-US" sz="900" b="0" i="0" u="none" strike="noStrike">
                          <a:solidFill>
                            <a:srgbClr val="000000"/>
                          </a:solidFill>
                          <a:effectLst/>
                          <a:latin typeface="+mn-lt"/>
                        </a:rPr>
                        <a:t>46.99%</a:t>
                      </a:r>
                    </a:p>
                  </a:txBody>
                  <a:tcPr marL="9525" marR="9525" marT="9525" marB="0" anchor="b"/>
                </a:tc>
                <a:extLst>
                  <a:ext uri="{0D108BD9-81ED-4DB2-BD59-A6C34878D82A}">
                    <a16:rowId xmlns:a16="http://schemas.microsoft.com/office/drawing/2014/main" val="640292648"/>
                  </a:ext>
                </a:extLst>
              </a:tr>
              <a:tr h="190500">
                <a:tc>
                  <a:txBody>
                    <a:bodyPr/>
                    <a:lstStyle/>
                    <a:p>
                      <a:pPr algn="l" fontAlgn="b"/>
                      <a:r>
                        <a:rPr lang="en-US" sz="900" b="0" i="0" u="none" strike="noStrike">
                          <a:solidFill>
                            <a:srgbClr val="000000"/>
                          </a:solidFill>
                          <a:effectLst/>
                          <a:latin typeface="+mn-lt"/>
                        </a:rPr>
                        <a:t>Base + D(0.3) + DA</a:t>
                      </a:r>
                    </a:p>
                  </a:txBody>
                  <a:tcPr marL="9525" marR="9525" marT="9525" marB="0" anchor="b"/>
                </a:tc>
                <a:tc>
                  <a:txBody>
                    <a:bodyPr/>
                    <a:lstStyle/>
                    <a:p>
                      <a:pPr algn="r" fontAlgn="b"/>
                      <a:r>
                        <a:rPr lang="en-US" sz="900" b="0" i="0" u="none" strike="noStrike">
                          <a:solidFill>
                            <a:srgbClr val="000000"/>
                          </a:solidFill>
                          <a:effectLst/>
                          <a:latin typeface="+mn-lt"/>
                        </a:rPr>
                        <a:t>1.23</a:t>
                      </a:r>
                    </a:p>
                  </a:txBody>
                  <a:tcPr marL="9525" marR="9525" marT="9525" marB="0" anchor="b"/>
                </a:tc>
                <a:tc>
                  <a:txBody>
                    <a:bodyPr/>
                    <a:lstStyle/>
                    <a:p>
                      <a:pPr algn="r" fontAlgn="b"/>
                      <a:r>
                        <a:rPr lang="en-US" sz="900" b="0" i="0" u="none" strike="noStrike" dirty="0">
                          <a:solidFill>
                            <a:srgbClr val="000000"/>
                          </a:solidFill>
                          <a:effectLst/>
                          <a:latin typeface="+mn-lt"/>
                        </a:rPr>
                        <a:t>56.95%</a:t>
                      </a:r>
                    </a:p>
                  </a:txBody>
                  <a:tcPr marL="9525" marR="9525" marT="9525" marB="0" anchor="b"/>
                </a:tc>
                <a:tc>
                  <a:txBody>
                    <a:bodyPr/>
                    <a:lstStyle/>
                    <a:p>
                      <a:pPr algn="r" fontAlgn="b"/>
                      <a:r>
                        <a:rPr lang="en-US" sz="900" b="0" i="0" u="none" strike="noStrike">
                          <a:solidFill>
                            <a:srgbClr val="000000"/>
                          </a:solidFill>
                          <a:effectLst/>
                          <a:latin typeface="+mn-lt"/>
                        </a:rPr>
                        <a:t>1.072</a:t>
                      </a:r>
                    </a:p>
                  </a:txBody>
                  <a:tcPr marL="9525" marR="9525" marT="9525" marB="0" anchor="b"/>
                </a:tc>
                <a:tc>
                  <a:txBody>
                    <a:bodyPr/>
                    <a:lstStyle/>
                    <a:p>
                      <a:pPr algn="r" fontAlgn="b"/>
                      <a:r>
                        <a:rPr lang="en-US" sz="900" b="0" i="0" u="none" strike="noStrike">
                          <a:solidFill>
                            <a:srgbClr val="000000"/>
                          </a:solidFill>
                          <a:effectLst/>
                          <a:latin typeface="+mn-lt"/>
                        </a:rPr>
                        <a:t>63.59%</a:t>
                      </a:r>
                    </a:p>
                  </a:txBody>
                  <a:tcPr marL="9525" marR="9525" marT="9525" marB="0" anchor="b"/>
                </a:tc>
                <a:tc>
                  <a:txBody>
                    <a:bodyPr/>
                    <a:lstStyle/>
                    <a:p>
                      <a:pPr algn="r" fontAlgn="b"/>
                      <a:r>
                        <a:rPr lang="en-US" sz="900" b="0" i="0" u="none" strike="noStrike">
                          <a:solidFill>
                            <a:srgbClr val="000000"/>
                          </a:solidFill>
                          <a:effectLst/>
                          <a:latin typeface="+mn-lt"/>
                        </a:rPr>
                        <a:t>1.536</a:t>
                      </a:r>
                    </a:p>
                  </a:txBody>
                  <a:tcPr marL="9525" marR="9525" marT="9525" marB="0" anchor="b"/>
                </a:tc>
                <a:tc>
                  <a:txBody>
                    <a:bodyPr/>
                    <a:lstStyle/>
                    <a:p>
                      <a:pPr algn="r" fontAlgn="b"/>
                      <a:r>
                        <a:rPr lang="en-US" sz="900" b="0" i="0" u="none" strike="noStrike">
                          <a:solidFill>
                            <a:srgbClr val="000000"/>
                          </a:solidFill>
                          <a:effectLst/>
                          <a:latin typeface="+mn-lt"/>
                        </a:rPr>
                        <a:t>46.00%</a:t>
                      </a:r>
                    </a:p>
                  </a:txBody>
                  <a:tcPr marL="9525" marR="9525" marT="9525" marB="0" anchor="b"/>
                </a:tc>
                <a:extLst>
                  <a:ext uri="{0D108BD9-81ED-4DB2-BD59-A6C34878D82A}">
                    <a16:rowId xmlns:a16="http://schemas.microsoft.com/office/drawing/2014/main" val="61540679"/>
                  </a:ext>
                </a:extLst>
              </a:tr>
              <a:tr h="190500">
                <a:tc>
                  <a:txBody>
                    <a:bodyPr/>
                    <a:lstStyle/>
                    <a:p>
                      <a:pPr algn="l" fontAlgn="b"/>
                      <a:r>
                        <a:rPr lang="en-US" sz="900" b="0" i="0" u="none" strike="noStrike" dirty="0">
                          <a:solidFill>
                            <a:srgbClr val="000000"/>
                          </a:solidFill>
                          <a:effectLst/>
                          <a:latin typeface="+mn-lt"/>
                        </a:rPr>
                        <a:t>Base + D(0.2) + DA</a:t>
                      </a:r>
                    </a:p>
                  </a:txBody>
                  <a:tcPr marL="9525" marR="9525" marT="9525" marB="0" anchor="b"/>
                </a:tc>
                <a:tc>
                  <a:txBody>
                    <a:bodyPr/>
                    <a:lstStyle/>
                    <a:p>
                      <a:pPr algn="r" fontAlgn="b"/>
                      <a:r>
                        <a:rPr lang="en-US" sz="900" b="0" i="0" u="none" strike="noStrike">
                          <a:solidFill>
                            <a:srgbClr val="000000"/>
                          </a:solidFill>
                          <a:effectLst/>
                          <a:latin typeface="+mn-lt"/>
                        </a:rPr>
                        <a:t>1.186</a:t>
                      </a:r>
                    </a:p>
                  </a:txBody>
                  <a:tcPr marL="9525" marR="9525" marT="9525" marB="0" anchor="b"/>
                </a:tc>
                <a:tc>
                  <a:txBody>
                    <a:bodyPr/>
                    <a:lstStyle/>
                    <a:p>
                      <a:pPr algn="r" fontAlgn="b"/>
                      <a:r>
                        <a:rPr lang="en-US" sz="900" b="0" i="0" u="none" strike="noStrike">
                          <a:solidFill>
                            <a:srgbClr val="000000"/>
                          </a:solidFill>
                          <a:effectLst/>
                          <a:latin typeface="+mn-lt"/>
                        </a:rPr>
                        <a:t>58.52%</a:t>
                      </a:r>
                    </a:p>
                  </a:txBody>
                  <a:tcPr marL="9525" marR="9525" marT="9525" marB="0" anchor="b"/>
                </a:tc>
                <a:tc>
                  <a:txBody>
                    <a:bodyPr/>
                    <a:lstStyle/>
                    <a:p>
                      <a:pPr algn="r" fontAlgn="b"/>
                      <a:r>
                        <a:rPr lang="en-US" sz="900" b="0" i="0" u="none" strike="noStrike">
                          <a:solidFill>
                            <a:srgbClr val="000000"/>
                          </a:solidFill>
                          <a:effectLst/>
                          <a:latin typeface="+mn-lt"/>
                        </a:rPr>
                        <a:t>1.073</a:t>
                      </a:r>
                    </a:p>
                  </a:txBody>
                  <a:tcPr marL="9525" marR="9525" marT="9525" marB="0" anchor="b"/>
                </a:tc>
                <a:tc>
                  <a:txBody>
                    <a:bodyPr/>
                    <a:lstStyle/>
                    <a:p>
                      <a:pPr algn="r" fontAlgn="b"/>
                      <a:r>
                        <a:rPr lang="en-US" sz="900" b="0" i="0" u="none" strike="noStrike">
                          <a:solidFill>
                            <a:srgbClr val="000000"/>
                          </a:solidFill>
                          <a:effectLst/>
                          <a:latin typeface="+mn-lt"/>
                        </a:rPr>
                        <a:t>63.39%</a:t>
                      </a:r>
                    </a:p>
                  </a:txBody>
                  <a:tcPr marL="9525" marR="9525" marT="9525" marB="0" anchor="b"/>
                </a:tc>
                <a:tc>
                  <a:txBody>
                    <a:bodyPr/>
                    <a:lstStyle/>
                    <a:p>
                      <a:pPr algn="r" fontAlgn="b"/>
                      <a:r>
                        <a:rPr lang="en-US" sz="900" b="0" i="0" u="none" strike="noStrike">
                          <a:solidFill>
                            <a:srgbClr val="000000"/>
                          </a:solidFill>
                          <a:effectLst/>
                          <a:latin typeface="+mn-lt"/>
                        </a:rPr>
                        <a:t>1.735</a:t>
                      </a:r>
                    </a:p>
                  </a:txBody>
                  <a:tcPr marL="9525" marR="9525" marT="9525" marB="0" anchor="b"/>
                </a:tc>
                <a:tc>
                  <a:txBody>
                    <a:bodyPr/>
                    <a:lstStyle/>
                    <a:p>
                      <a:pPr algn="r" fontAlgn="b"/>
                      <a:r>
                        <a:rPr lang="en-US" sz="900" b="0" i="0" u="none" strike="noStrike">
                          <a:solidFill>
                            <a:srgbClr val="000000"/>
                          </a:solidFill>
                          <a:effectLst/>
                          <a:latin typeface="+mn-lt"/>
                        </a:rPr>
                        <a:t>39.00%</a:t>
                      </a:r>
                    </a:p>
                  </a:txBody>
                  <a:tcPr marL="9525" marR="9525" marT="9525" marB="0" anchor="b"/>
                </a:tc>
                <a:extLst>
                  <a:ext uri="{0D108BD9-81ED-4DB2-BD59-A6C34878D82A}">
                    <a16:rowId xmlns:a16="http://schemas.microsoft.com/office/drawing/2014/main" val="1389816545"/>
                  </a:ext>
                </a:extLst>
              </a:tr>
              <a:tr h="190500">
                <a:tc>
                  <a:txBody>
                    <a:bodyPr/>
                    <a:lstStyle/>
                    <a:p>
                      <a:pPr algn="l" fontAlgn="b"/>
                      <a:r>
                        <a:rPr lang="en-US" sz="900" b="0" i="0" u="none" strike="noStrike">
                          <a:solidFill>
                            <a:srgbClr val="000000"/>
                          </a:solidFill>
                          <a:effectLst/>
                          <a:latin typeface="+mn-lt"/>
                        </a:rPr>
                        <a:t>Base + D(0.4) + DA</a:t>
                      </a:r>
                    </a:p>
                  </a:txBody>
                  <a:tcPr marL="9525" marR="9525" marT="9525" marB="0" anchor="b"/>
                </a:tc>
                <a:tc>
                  <a:txBody>
                    <a:bodyPr/>
                    <a:lstStyle/>
                    <a:p>
                      <a:pPr algn="r" fontAlgn="b"/>
                      <a:r>
                        <a:rPr lang="en-US" sz="900" b="0" i="0" u="none" strike="noStrike">
                          <a:solidFill>
                            <a:srgbClr val="000000"/>
                          </a:solidFill>
                          <a:effectLst/>
                          <a:latin typeface="+mn-lt"/>
                        </a:rPr>
                        <a:t>1.378</a:t>
                      </a:r>
                    </a:p>
                  </a:txBody>
                  <a:tcPr marL="9525" marR="9525" marT="9525" marB="0" anchor="b"/>
                </a:tc>
                <a:tc>
                  <a:txBody>
                    <a:bodyPr/>
                    <a:lstStyle/>
                    <a:p>
                      <a:pPr algn="r" fontAlgn="b"/>
                      <a:r>
                        <a:rPr lang="en-US" sz="900" b="0" i="0" u="none" strike="noStrike">
                          <a:solidFill>
                            <a:srgbClr val="000000"/>
                          </a:solidFill>
                          <a:effectLst/>
                          <a:latin typeface="+mn-lt"/>
                        </a:rPr>
                        <a:t>51.39%</a:t>
                      </a:r>
                    </a:p>
                  </a:txBody>
                  <a:tcPr marL="9525" marR="9525" marT="9525" marB="0" anchor="b"/>
                </a:tc>
                <a:tc>
                  <a:txBody>
                    <a:bodyPr/>
                    <a:lstStyle/>
                    <a:p>
                      <a:pPr algn="r" fontAlgn="b"/>
                      <a:r>
                        <a:rPr lang="en-US" sz="900" b="0" i="0" u="none" strike="noStrike">
                          <a:solidFill>
                            <a:srgbClr val="000000"/>
                          </a:solidFill>
                          <a:effectLst/>
                          <a:latin typeface="+mn-lt"/>
                        </a:rPr>
                        <a:t>1.207</a:t>
                      </a:r>
                    </a:p>
                  </a:txBody>
                  <a:tcPr marL="9525" marR="9525" marT="9525" marB="0" anchor="b"/>
                </a:tc>
                <a:tc>
                  <a:txBody>
                    <a:bodyPr/>
                    <a:lstStyle/>
                    <a:p>
                      <a:pPr algn="r" fontAlgn="b"/>
                      <a:r>
                        <a:rPr lang="en-US" sz="900" b="0" i="0" u="none" strike="noStrike" dirty="0">
                          <a:solidFill>
                            <a:srgbClr val="000000"/>
                          </a:solidFill>
                          <a:effectLst/>
                          <a:latin typeface="+mn-lt"/>
                        </a:rPr>
                        <a:t>59.29%</a:t>
                      </a:r>
                    </a:p>
                  </a:txBody>
                  <a:tcPr marL="9525" marR="9525" marT="9525" marB="0" anchor="b"/>
                </a:tc>
                <a:tc>
                  <a:txBody>
                    <a:bodyPr/>
                    <a:lstStyle/>
                    <a:p>
                      <a:pPr algn="r" fontAlgn="b"/>
                      <a:r>
                        <a:rPr lang="en-US" sz="900" b="0" i="0" u="none" strike="noStrike">
                          <a:solidFill>
                            <a:srgbClr val="000000"/>
                          </a:solidFill>
                          <a:effectLst/>
                          <a:latin typeface="+mn-lt"/>
                        </a:rPr>
                        <a:t>1.546</a:t>
                      </a:r>
                    </a:p>
                  </a:txBody>
                  <a:tcPr marL="9525" marR="9525" marT="9525" marB="0" anchor="b"/>
                </a:tc>
                <a:tc>
                  <a:txBody>
                    <a:bodyPr/>
                    <a:lstStyle/>
                    <a:p>
                      <a:pPr algn="r" fontAlgn="b"/>
                      <a:r>
                        <a:rPr lang="en-US" sz="900" b="0" i="0" u="none" strike="noStrike">
                          <a:solidFill>
                            <a:srgbClr val="000000"/>
                          </a:solidFill>
                          <a:effectLst/>
                          <a:latin typeface="+mn-lt"/>
                        </a:rPr>
                        <a:t>48.00%</a:t>
                      </a:r>
                    </a:p>
                  </a:txBody>
                  <a:tcPr marL="9525" marR="9525" marT="9525" marB="0" anchor="b"/>
                </a:tc>
                <a:extLst>
                  <a:ext uri="{0D108BD9-81ED-4DB2-BD59-A6C34878D82A}">
                    <a16:rowId xmlns:a16="http://schemas.microsoft.com/office/drawing/2014/main" val="1298628094"/>
                  </a:ext>
                </a:extLst>
              </a:tr>
              <a:tr h="190500">
                <a:tc>
                  <a:txBody>
                    <a:bodyPr/>
                    <a:lstStyle/>
                    <a:p>
                      <a:pPr algn="l" fontAlgn="b"/>
                      <a:r>
                        <a:rPr lang="en-US" sz="900" b="0" i="0" u="none" strike="noStrike">
                          <a:solidFill>
                            <a:srgbClr val="000000"/>
                          </a:solidFill>
                          <a:effectLst/>
                          <a:latin typeface="+mn-lt"/>
                        </a:rPr>
                        <a:t>Base + D(0.3) + DA + LR(0.01)</a:t>
                      </a:r>
                    </a:p>
                  </a:txBody>
                  <a:tcPr marL="9525" marR="9525" marT="9525" marB="0" anchor="b"/>
                </a:tc>
                <a:tc>
                  <a:txBody>
                    <a:bodyPr/>
                    <a:lstStyle/>
                    <a:p>
                      <a:pPr algn="r" fontAlgn="b"/>
                      <a:r>
                        <a:rPr lang="en-US" sz="900" b="0" i="0" u="none" strike="noStrike">
                          <a:solidFill>
                            <a:srgbClr val="000000"/>
                          </a:solidFill>
                          <a:effectLst/>
                          <a:latin typeface="+mn-lt"/>
                        </a:rPr>
                        <a:t>1.807</a:t>
                      </a:r>
                    </a:p>
                  </a:txBody>
                  <a:tcPr marL="9525" marR="9525" marT="9525" marB="0" anchor="b"/>
                </a:tc>
                <a:tc>
                  <a:txBody>
                    <a:bodyPr/>
                    <a:lstStyle/>
                    <a:p>
                      <a:pPr algn="r" fontAlgn="b"/>
                      <a:r>
                        <a:rPr lang="en-US" sz="900" b="0" i="0" u="none" strike="noStrike">
                          <a:solidFill>
                            <a:srgbClr val="000000"/>
                          </a:solidFill>
                          <a:effectLst/>
                          <a:latin typeface="+mn-lt"/>
                        </a:rPr>
                        <a:t>33.25%</a:t>
                      </a:r>
                    </a:p>
                  </a:txBody>
                  <a:tcPr marL="9525" marR="9525" marT="9525" marB="0" anchor="b"/>
                </a:tc>
                <a:tc>
                  <a:txBody>
                    <a:bodyPr/>
                    <a:lstStyle/>
                    <a:p>
                      <a:pPr algn="r" fontAlgn="b"/>
                      <a:r>
                        <a:rPr lang="en-US" sz="900" b="0" i="0" u="none" strike="noStrike">
                          <a:solidFill>
                            <a:srgbClr val="000000"/>
                          </a:solidFill>
                          <a:effectLst/>
                          <a:latin typeface="+mn-lt"/>
                        </a:rPr>
                        <a:t>1.745</a:t>
                      </a:r>
                    </a:p>
                  </a:txBody>
                  <a:tcPr marL="9525" marR="9525" marT="9525" marB="0" anchor="b"/>
                </a:tc>
                <a:tc>
                  <a:txBody>
                    <a:bodyPr/>
                    <a:lstStyle/>
                    <a:p>
                      <a:pPr algn="r" fontAlgn="b"/>
                      <a:r>
                        <a:rPr lang="en-US" sz="900" b="0" i="0" u="none" strike="noStrike" dirty="0">
                          <a:solidFill>
                            <a:srgbClr val="000000"/>
                          </a:solidFill>
                          <a:effectLst/>
                          <a:latin typeface="+mn-lt"/>
                        </a:rPr>
                        <a:t>35.07%</a:t>
                      </a:r>
                    </a:p>
                  </a:txBody>
                  <a:tcPr marL="9525" marR="9525" marT="9525" marB="0" anchor="b"/>
                </a:tc>
                <a:tc>
                  <a:txBody>
                    <a:bodyPr/>
                    <a:lstStyle/>
                    <a:p>
                      <a:pPr algn="r" fontAlgn="b"/>
                      <a:r>
                        <a:rPr lang="en-US" sz="900" b="0" i="0" u="none" strike="noStrike">
                          <a:solidFill>
                            <a:srgbClr val="000000"/>
                          </a:solidFill>
                          <a:effectLst/>
                          <a:latin typeface="+mn-lt"/>
                        </a:rPr>
                        <a:t>1.678</a:t>
                      </a:r>
                    </a:p>
                  </a:txBody>
                  <a:tcPr marL="9525" marR="9525" marT="9525" marB="0" anchor="b"/>
                </a:tc>
                <a:tc>
                  <a:txBody>
                    <a:bodyPr/>
                    <a:lstStyle/>
                    <a:p>
                      <a:pPr algn="r" fontAlgn="b"/>
                      <a:r>
                        <a:rPr lang="en-US" sz="900" b="0" i="0" u="none" strike="noStrike">
                          <a:solidFill>
                            <a:srgbClr val="000000"/>
                          </a:solidFill>
                          <a:effectLst/>
                          <a:latin typeface="+mn-lt"/>
                        </a:rPr>
                        <a:t>30.00%</a:t>
                      </a:r>
                    </a:p>
                  </a:txBody>
                  <a:tcPr marL="9525" marR="9525" marT="9525" marB="0" anchor="b"/>
                </a:tc>
                <a:extLst>
                  <a:ext uri="{0D108BD9-81ED-4DB2-BD59-A6C34878D82A}">
                    <a16:rowId xmlns:a16="http://schemas.microsoft.com/office/drawing/2014/main" val="1136090879"/>
                  </a:ext>
                </a:extLst>
              </a:tr>
              <a:tr h="190500">
                <a:tc>
                  <a:txBody>
                    <a:bodyPr/>
                    <a:lstStyle/>
                    <a:p>
                      <a:pPr algn="l" fontAlgn="b"/>
                      <a:r>
                        <a:rPr lang="en-US" sz="900" b="0" i="0" u="none" strike="noStrike" dirty="0">
                          <a:solidFill>
                            <a:srgbClr val="000000"/>
                          </a:solidFill>
                          <a:effectLst/>
                          <a:latin typeface="+mn-lt"/>
                        </a:rPr>
                        <a:t>Base + D(0.3) + DA + LR(0.001)</a:t>
                      </a:r>
                    </a:p>
                  </a:txBody>
                  <a:tcPr marL="9525" marR="9525" marT="9525" marB="0" anchor="b"/>
                </a:tc>
                <a:tc>
                  <a:txBody>
                    <a:bodyPr/>
                    <a:lstStyle/>
                    <a:p>
                      <a:pPr algn="r" fontAlgn="b"/>
                      <a:r>
                        <a:rPr lang="en-US" sz="900" b="0" i="0" u="none" strike="noStrike">
                          <a:solidFill>
                            <a:srgbClr val="000000"/>
                          </a:solidFill>
                          <a:effectLst/>
                          <a:latin typeface="+mn-lt"/>
                        </a:rPr>
                        <a:t>1.303</a:t>
                      </a:r>
                    </a:p>
                  </a:txBody>
                  <a:tcPr marL="9525" marR="9525" marT="9525" marB="0" anchor="b"/>
                </a:tc>
                <a:tc>
                  <a:txBody>
                    <a:bodyPr/>
                    <a:lstStyle/>
                    <a:p>
                      <a:pPr algn="r" fontAlgn="b"/>
                      <a:r>
                        <a:rPr lang="en-US" sz="900" b="0" i="0" u="none" strike="noStrike">
                          <a:solidFill>
                            <a:srgbClr val="000000"/>
                          </a:solidFill>
                          <a:effectLst/>
                          <a:latin typeface="+mn-lt"/>
                        </a:rPr>
                        <a:t>53.69%</a:t>
                      </a:r>
                    </a:p>
                  </a:txBody>
                  <a:tcPr marL="9525" marR="9525" marT="9525" marB="0" anchor="b"/>
                </a:tc>
                <a:tc>
                  <a:txBody>
                    <a:bodyPr/>
                    <a:lstStyle/>
                    <a:p>
                      <a:pPr algn="r" fontAlgn="b"/>
                      <a:r>
                        <a:rPr lang="en-US" sz="900" b="0" i="0" u="none" strike="noStrike">
                          <a:solidFill>
                            <a:srgbClr val="000000"/>
                          </a:solidFill>
                          <a:effectLst/>
                          <a:latin typeface="+mn-lt"/>
                        </a:rPr>
                        <a:t>1.13</a:t>
                      </a:r>
                    </a:p>
                  </a:txBody>
                  <a:tcPr marL="9525" marR="9525" marT="9525" marB="0" anchor="b"/>
                </a:tc>
                <a:tc>
                  <a:txBody>
                    <a:bodyPr/>
                    <a:lstStyle/>
                    <a:p>
                      <a:pPr algn="r" fontAlgn="b"/>
                      <a:r>
                        <a:rPr lang="en-US" sz="900" b="0" i="0" u="none" strike="noStrike" dirty="0">
                          <a:solidFill>
                            <a:srgbClr val="000000"/>
                          </a:solidFill>
                          <a:effectLst/>
                          <a:latin typeface="+mn-lt"/>
                        </a:rPr>
                        <a:t>61.92%</a:t>
                      </a:r>
                    </a:p>
                  </a:txBody>
                  <a:tcPr marL="9525" marR="9525" marT="9525" marB="0" anchor="b"/>
                </a:tc>
                <a:tc>
                  <a:txBody>
                    <a:bodyPr/>
                    <a:lstStyle/>
                    <a:p>
                      <a:pPr algn="r" fontAlgn="b"/>
                      <a:r>
                        <a:rPr lang="en-US" sz="900" b="0" i="0" u="none" strike="noStrike">
                          <a:solidFill>
                            <a:srgbClr val="000000"/>
                          </a:solidFill>
                          <a:effectLst/>
                          <a:latin typeface="+mn-lt"/>
                        </a:rPr>
                        <a:t>1.66</a:t>
                      </a:r>
                    </a:p>
                  </a:txBody>
                  <a:tcPr marL="9525" marR="9525" marT="9525" marB="0" anchor="b"/>
                </a:tc>
                <a:tc>
                  <a:txBody>
                    <a:bodyPr/>
                    <a:lstStyle/>
                    <a:p>
                      <a:pPr algn="r" fontAlgn="b"/>
                      <a:r>
                        <a:rPr lang="en-US" sz="900" b="0" i="0" u="none" strike="noStrike">
                          <a:solidFill>
                            <a:srgbClr val="000000"/>
                          </a:solidFill>
                          <a:effectLst/>
                          <a:latin typeface="+mn-lt"/>
                        </a:rPr>
                        <a:t>44.00%</a:t>
                      </a:r>
                    </a:p>
                  </a:txBody>
                  <a:tcPr marL="9525" marR="9525" marT="9525" marB="0" anchor="b"/>
                </a:tc>
                <a:extLst>
                  <a:ext uri="{0D108BD9-81ED-4DB2-BD59-A6C34878D82A}">
                    <a16:rowId xmlns:a16="http://schemas.microsoft.com/office/drawing/2014/main" val="2160443276"/>
                  </a:ext>
                </a:extLst>
              </a:tr>
              <a:tr h="190500">
                <a:tc>
                  <a:txBody>
                    <a:bodyPr/>
                    <a:lstStyle/>
                    <a:p>
                      <a:pPr algn="l" fontAlgn="b"/>
                      <a:r>
                        <a:rPr lang="en-US" sz="900" b="0" i="0" u="none" strike="noStrike">
                          <a:solidFill>
                            <a:srgbClr val="000000"/>
                          </a:solidFill>
                          <a:effectLst/>
                          <a:latin typeface="+mn-lt"/>
                        </a:rPr>
                        <a:t>Base + D(0.3) + DA + LR(0.0001)</a:t>
                      </a:r>
                    </a:p>
                  </a:txBody>
                  <a:tcPr marL="9525" marR="9525" marT="9525" marB="0" anchor="b"/>
                </a:tc>
                <a:tc>
                  <a:txBody>
                    <a:bodyPr/>
                    <a:lstStyle/>
                    <a:p>
                      <a:pPr algn="r" fontAlgn="b"/>
                      <a:r>
                        <a:rPr lang="en-US" sz="900" b="0" i="0" u="none" strike="noStrike">
                          <a:solidFill>
                            <a:srgbClr val="000000"/>
                          </a:solidFill>
                          <a:effectLst/>
                          <a:latin typeface="+mn-lt"/>
                        </a:rPr>
                        <a:t>1.613</a:t>
                      </a:r>
                    </a:p>
                  </a:txBody>
                  <a:tcPr marL="9525" marR="9525" marT="9525" marB="0" anchor="b"/>
                </a:tc>
                <a:tc>
                  <a:txBody>
                    <a:bodyPr/>
                    <a:lstStyle/>
                    <a:p>
                      <a:pPr algn="r" fontAlgn="b"/>
                      <a:r>
                        <a:rPr lang="en-US" sz="900" b="0" i="0" u="none" strike="noStrike">
                          <a:solidFill>
                            <a:srgbClr val="000000"/>
                          </a:solidFill>
                          <a:effectLst/>
                          <a:latin typeface="+mn-lt"/>
                        </a:rPr>
                        <a:t>43.54%</a:t>
                      </a:r>
                    </a:p>
                  </a:txBody>
                  <a:tcPr marL="9525" marR="9525" marT="9525" marB="0" anchor="b"/>
                </a:tc>
                <a:tc>
                  <a:txBody>
                    <a:bodyPr/>
                    <a:lstStyle/>
                    <a:p>
                      <a:pPr algn="r" fontAlgn="b"/>
                      <a:r>
                        <a:rPr lang="en-US" sz="900" b="0" i="0" u="none" strike="noStrike">
                          <a:solidFill>
                            <a:srgbClr val="000000"/>
                          </a:solidFill>
                          <a:effectLst/>
                          <a:latin typeface="+mn-lt"/>
                        </a:rPr>
                        <a:t>1.514</a:t>
                      </a:r>
                    </a:p>
                  </a:txBody>
                  <a:tcPr marL="9525" marR="9525" marT="9525" marB="0" anchor="b"/>
                </a:tc>
                <a:tc>
                  <a:txBody>
                    <a:bodyPr/>
                    <a:lstStyle/>
                    <a:p>
                      <a:pPr algn="r" fontAlgn="b"/>
                      <a:r>
                        <a:rPr lang="en-US" sz="900" b="0" i="0" u="none" strike="noStrike">
                          <a:solidFill>
                            <a:srgbClr val="000000"/>
                          </a:solidFill>
                          <a:effectLst/>
                          <a:latin typeface="+mn-lt"/>
                        </a:rPr>
                        <a:t>47.92%</a:t>
                      </a:r>
                    </a:p>
                  </a:txBody>
                  <a:tcPr marL="9525" marR="9525" marT="9525" marB="0" anchor="b"/>
                </a:tc>
                <a:tc>
                  <a:txBody>
                    <a:bodyPr/>
                    <a:lstStyle/>
                    <a:p>
                      <a:pPr algn="r" fontAlgn="b"/>
                      <a:r>
                        <a:rPr lang="en-US" sz="900" b="0" i="0" u="none" strike="noStrike" dirty="0">
                          <a:solidFill>
                            <a:srgbClr val="000000"/>
                          </a:solidFill>
                          <a:effectLst/>
                          <a:latin typeface="+mn-lt"/>
                        </a:rPr>
                        <a:t>1.467</a:t>
                      </a:r>
                    </a:p>
                  </a:txBody>
                  <a:tcPr marL="9525" marR="9525" marT="9525" marB="0" anchor="b"/>
                </a:tc>
                <a:tc>
                  <a:txBody>
                    <a:bodyPr/>
                    <a:lstStyle/>
                    <a:p>
                      <a:pPr algn="r" fontAlgn="b"/>
                      <a:r>
                        <a:rPr lang="en-US" sz="900" b="0" i="0" u="none" strike="noStrike">
                          <a:solidFill>
                            <a:srgbClr val="000000"/>
                          </a:solidFill>
                          <a:effectLst/>
                          <a:latin typeface="+mn-lt"/>
                        </a:rPr>
                        <a:t>47.00%</a:t>
                      </a:r>
                    </a:p>
                  </a:txBody>
                  <a:tcPr marL="9525" marR="9525" marT="9525" marB="0" anchor="b"/>
                </a:tc>
                <a:extLst>
                  <a:ext uri="{0D108BD9-81ED-4DB2-BD59-A6C34878D82A}">
                    <a16:rowId xmlns:a16="http://schemas.microsoft.com/office/drawing/2014/main" val="891935072"/>
                  </a:ext>
                </a:extLst>
              </a:tr>
              <a:tr h="190500">
                <a:tc>
                  <a:txBody>
                    <a:bodyPr/>
                    <a:lstStyle/>
                    <a:p>
                      <a:pPr algn="l" fontAlgn="b"/>
                      <a:r>
                        <a:rPr lang="en-US" sz="900" b="0" i="0" u="none" strike="noStrike">
                          <a:solidFill>
                            <a:srgbClr val="000000"/>
                          </a:solidFill>
                          <a:effectLst/>
                          <a:latin typeface="+mn-lt"/>
                        </a:rPr>
                        <a:t>Base + D(0.3) + DA + LR(0.0001) + LF(15)</a:t>
                      </a:r>
                    </a:p>
                  </a:txBody>
                  <a:tcPr marL="9525" marR="9525" marT="9525" marB="0" anchor="b"/>
                </a:tc>
                <a:tc>
                  <a:txBody>
                    <a:bodyPr/>
                    <a:lstStyle/>
                    <a:p>
                      <a:pPr algn="r" fontAlgn="b"/>
                      <a:r>
                        <a:rPr lang="en-US" sz="900" b="0" i="0" u="none" strike="noStrike">
                          <a:solidFill>
                            <a:srgbClr val="000000"/>
                          </a:solidFill>
                          <a:effectLst/>
                          <a:latin typeface="+mn-lt"/>
                        </a:rPr>
                        <a:t>0.123</a:t>
                      </a:r>
                    </a:p>
                  </a:txBody>
                  <a:tcPr marL="9525" marR="9525" marT="9525" marB="0" anchor="b"/>
                </a:tc>
                <a:tc>
                  <a:txBody>
                    <a:bodyPr/>
                    <a:lstStyle/>
                    <a:p>
                      <a:pPr algn="r" fontAlgn="b"/>
                      <a:r>
                        <a:rPr lang="en-US" sz="900" b="0" i="0" u="none" strike="noStrike" dirty="0">
                          <a:solidFill>
                            <a:srgbClr val="000000"/>
                          </a:solidFill>
                          <a:effectLst/>
                          <a:latin typeface="+mn-lt"/>
                        </a:rPr>
                        <a:t>96.03%</a:t>
                      </a:r>
                    </a:p>
                  </a:txBody>
                  <a:tcPr marL="9525" marR="9525" marT="9525" marB="0" anchor="b"/>
                </a:tc>
                <a:tc>
                  <a:txBody>
                    <a:bodyPr/>
                    <a:lstStyle/>
                    <a:p>
                      <a:pPr algn="r" fontAlgn="b"/>
                      <a:r>
                        <a:rPr lang="en-US" sz="900" b="0" i="0" u="none" strike="noStrike">
                          <a:solidFill>
                            <a:srgbClr val="000000"/>
                          </a:solidFill>
                          <a:effectLst/>
                          <a:latin typeface="+mn-lt"/>
                        </a:rPr>
                        <a:t>0.157</a:t>
                      </a:r>
                    </a:p>
                  </a:txBody>
                  <a:tcPr marL="9525" marR="9525" marT="9525" marB="0" anchor="b"/>
                </a:tc>
                <a:tc>
                  <a:txBody>
                    <a:bodyPr/>
                    <a:lstStyle/>
                    <a:p>
                      <a:pPr algn="r" fontAlgn="b"/>
                      <a:r>
                        <a:rPr lang="en-US" sz="900" b="0" i="0" u="none" strike="noStrike">
                          <a:solidFill>
                            <a:srgbClr val="000000"/>
                          </a:solidFill>
                          <a:effectLst/>
                          <a:latin typeface="+mn-lt"/>
                        </a:rPr>
                        <a:t>95.02%</a:t>
                      </a:r>
                    </a:p>
                  </a:txBody>
                  <a:tcPr marL="9525" marR="9525" marT="9525" marB="0" anchor="b"/>
                </a:tc>
                <a:tc>
                  <a:txBody>
                    <a:bodyPr/>
                    <a:lstStyle/>
                    <a:p>
                      <a:pPr algn="r" fontAlgn="b"/>
                      <a:r>
                        <a:rPr lang="en-US" sz="900" b="0" i="0" u="none" strike="noStrike" dirty="0">
                          <a:solidFill>
                            <a:srgbClr val="000000"/>
                          </a:solidFill>
                          <a:effectLst/>
                          <a:latin typeface="+mn-lt"/>
                        </a:rPr>
                        <a:t>0.635</a:t>
                      </a:r>
                    </a:p>
                  </a:txBody>
                  <a:tcPr marL="9525" marR="9525" marT="9525" marB="0" anchor="b"/>
                </a:tc>
                <a:tc>
                  <a:txBody>
                    <a:bodyPr/>
                    <a:lstStyle/>
                    <a:p>
                      <a:pPr algn="r" fontAlgn="b"/>
                      <a:r>
                        <a:rPr lang="en-US" sz="900" b="0" i="0" u="none" strike="noStrike">
                          <a:solidFill>
                            <a:srgbClr val="000000"/>
                          </a:solidFill>
                          <a:effectLst/>
                          <a:latin typeface="+mn-lt"/>
                        </a:rPr>
                        <a:t>82.00%</a:t>
                      </a:r>
                    </a:p>
                  </a:txBody>
                  <a:tcPr marL="9525" marR="9525" marT="9525" marB="0" anchor="b"/>
                </a:tc>
                <a:extLst>
                  <a:ext uri="{0D108BD9-81ED-4DB2-BD59-A6C34878D82A}">
                    <a16:rowId xmlns:a16="http://schemas.microsoft.com/office/drawing/2014/main" val="795897907"/>
                  </a:ext>
                </a:extLst>
              </a:tr>
              <a:tr h="190500">
                <a:tc>
                  <a:txBody>
                    <a:bodyPr/>
                    <a:lstStyle/>
                    <a:p>
                      <a:pPr algn="l" fontAlgn="b"/>
                      <a:r>
                        <a:rPr lang="en-US" sz="900" b="0" i="0" u="none" strike="noStrike">
                          <a:solidFill>
                            <a:srgbClr val="000000"/>
                          </a:solidFill>
                          <a:effectLst/>
                          <a:latin typeface="+mn-lt"/>
                        </a:rPr>
                        <a:t>Base + D(0.3) + DA + LR(0.00001) + LF(15)</a:t>
                      </a:r>
                    </a:p>
                  </a:txBody>
                  <a:tcPr marL="9525" marR="9525" marT="9525" marB="0" anchor="b"/>
                </a:tc>
                <a:tc>
                  <a:txBody>
                    <a:bodyPr/>
                    <a:lstStyle/>
                    <a:p>
                      <a:pPr algn="r" fontAlgn="b"/>
                      <a:r>
                        <a:rPr lang="en-US" sz="900" b="0" i="0" u="none" strike="noStrike">
                          <a:solidFill>
                            <a:srgbClr val="000000"/>
                          </a:solidFill>
                          <a:effectLst/>
                          <a:latin typeface="+mn-lt"/>
                        </a:rPr>
                        <a:t>0.177</a:t>
                      </a:r>
                    </a:p>
                  </a:txBody>
                  <a:tcPr marL="9525" marR="9525" marT="9525" marB="0" anchor="b"/>
                </a:tc>
                <a:tc>
                  <a:txBody>
                    <a:bodyPr/>
                    <a:lstStyle/>
                    <a:p>
                      <a:pPr algn="r" fontAlgn="b"/>
                      <a:r>
                        <a:rPr lang="en-US" sz="900" b="0" i="0" u="none" strike="noStrike">
                          <a:solidFill>
                            <a:srgbClr val="000000"/>
                          </a:solidFill>
                          <a:effectLst/>
                          <a:latin typeface="+mn-lt"/>
                        </a:rPr>
                        <a:t>94.33%</a:t>
                      </a:r>
                    </a:p>
                  </a:txBody>
                  <a:tcPr marL="9525" marR="9525" marT="9525" marB="0" anchor="b"/>
                </a:tc>
                <a:tc>
                  <a:txBody>
                    <a:bodyPr/>
                    <a:lstStyle/>
                    <a:p>
                      <a:pPr algn="r" fontAlgn="b"/>
                      <a:r>
                        <a:rPr lang="en-US" sz="900" b="0" i="0" u="none" strike="noStrike">
                          <a:solidFill>
                            <a:srgbClr val="000000"/>
                          </a:solidFill>
                          <a:effectLst/>
                          <a:latin typeface="+mn-lt"/>
                        </a:rPr>
                        <a:t>0.207</a:t>
                      </a:r>
                    </a:p>
                  </a:txBody>
                  <a:tcPr marL="9525" marR="9525" marT="9525" marB="0" anchor="b"/>
                </a:tc>
                <a:tc>
                  <a:txBody>
                    <a:bodyPr/>
                    <a:lstStyle/>
                    <a:p>
                      <a:pPr algn="r" fontAlgn="b"/>
                      <a:r>
                        <a:rPr lang="en-US" sz="900" b="0" i="0" u="none" strike="noStrike" dirty="0">
                          <a:solidFill>
                            <a:srgbClr val="000000"/>
                          </a:solidFill>
                          <a:effectLst/>
                          <a:latin typeface="+mn-lt"/>
                        </a:rPr>
                        <a:t>93.06%</a:t>
                      </a:r>
                    </a:p>
                  </a:txBody>
                  <a:tcPr marL="9525" marR="9525" marT="9525" marB="0" anchor="b"/>
                </a:tc>
                <a:tc>
                  <a:txBody>
                    <a:bodyPr/>
                    <a:lstStyle/>
                    <a:p>
                      <a:pPr algn="r" fontAlgn="b"/>
                      <a:r>
                        <a:rPr lang="en-US" sz="900" b="0" i="0" u="none" strike="noStrike" dirty="0">
                          <a:solidFill>
                            <a:srgbClr val="000000"/>
                          </a:solidFill>
                          <a:effectLst/>
                          <a:latin typeface="+mn-lt"/>
                        </a:rPr>
                        <a:t>0.9843</a:t>
                      </a:r>
                    </a:p>
                  </a:txBody>
                  <a:tcPr marL="9525" marR="9525" marT="9525" marB="0" anchor="b"/>
                </a:tc>
                <a:tc>
                  <a:txBody>
                    <a:bodyPr/>
                    <a:lstStyle/>
                    <a:p>
                      <a:pPr algn="r" fontAlgn="b"/>
                      <a:r>
                        <a:rPr lang="en-US" sz="900" b="0" i="0" u="none" strike="noStrike">
                          <a:solidFill>
                            <a:srgbClr val="000000"/>
                          </a:solidFill>
                          <a:effectLst/>
                          <a:latin typeface="+mn-lt"/>
                        </a:rPr>
                        <a:t>70.00%</a:t>
                      </a:r>
                    </a:p>
                  </a:txBody>
                  <a:tcPr marL="9525" marR="9525" marT="9525" marB="0" anchor="b"/>
                </a:tc>
                <a:extLst>
                  <a:ext uri="{0D108BD9-81ED-4DB2-BD59-A6C34878D82A}">
                    <a16:rowId xmlns:a16="http://schemas.microsoft.com/office/drawing/2014/main" val="3424266252"/>
                  </a:ext>
                </a:extLst>
              </a:tr>
              <a:tr h="190500">
                <a:tc>
                  <a:txBody>
                    <a:bodyPr/>
                    <a:lstStyle/>
                    <a:p>
                      <a:pPr algn="l" fontAlgn="b"/>
                      <a:r>
                        <a:rPr lang="en-US" sz="1000" b="1" i="0" u="none" strike="noStrike" dirty="0">
                          <a:solidFill>
                            <a:schemeClr val="bg1"/>
                          </a:solidFill>
                          <a:effectLst/>
                          <a:latin typeface="+mn-lt"/>
                        </a:rPr>
                        <a:t>Base + D(0.3) + DA + LR(0.0001) + LF(10)</a:t>
                      </a:r>
                    </a:p>
                  </a:txBody>
                  <a:tcPr marL="9525" marR="9525" marT="9525" marB="0" anchor="b">
                    <a:solidFill>
                      <a:srgbClr val="00823B"/>
                    </a:solidFill>
                  </a:tcPr>
                </a:tc>
                <a:tc>
                  <a:txBody>
                    <a:bodyPr/>
                    <a:lstStyle/>
                    <a:p>
                      <a:pPr algn="r" fontAlgn="b"/>
                      <a:r>
                        <a:rPr lang="en-US" sz="1000" b="1" i="0" u="none" strike="noStrike">
                          <a:solidFill>
                            <a:schemeClr val="bg1"/>
                          </a:solidFill>
                          <a:effectLst/>
                          <a:latin typeface="+mn-lt"/>
                        </a:rPr>
                        <a:t>0.092</a:t>
                      </a:r>
                    </a:p>
                  </a:txBody>
                  <a:tcPr marL="9525" marR="9525" marT="9525" marB="0" anchor="b">
                    <a:solidFill>
                      <a:srgbClr val="00823B"/>
                    </a:solidFill>
                  </a:tcPr>
                </a:tc>
                <a:tc>
                  <a:txBody>
                    <a:bodyPr/>
                    <a:lstStyle/>
                    <a:p>
                      <a:pPr algn="r" fontAlgn="b"/>
                      <a:r>
                        <a:rPr lang="en-US" sz="1000" b="1" i="0" u="none" strike="noStrike" dirty="0">
                          <a:solidFill>
                            <a:schemeClr val="bg1"/>
                          </a:solidFill>
                          <a:effectLst/>
                          <a:latin typeface="+mn-lt"/>
                        </a:rPr>
                        <a:t>97.32%</a:t>
                      </a:r>
                    </a:p>
                  </a:txBody>
                  <a:tcPr marL="9525" marR="9525" marT="9525" marB="0" anchor="b">
                    <a:solidFill>
                      <a:srgbClr val="00823B"/>
                    </a:solidFill>
                  </a:tcPr>
                </a:tc>
                <a:tc>
                  <a:txBody>
                    <a:bodyPr/>
                    <a:lstStyle/>
                    <a:p>
                      <a:pPr algn="r" fontAlgn="b"/>
                      <a:r>
                        <a:rPr lang="en-US" sz="1000" b="1" i="0" u="none" strike="noStrike">
                          <a:solidFill>
                            <a:schemeClr val="bg1"/>
                          </a:solidFill>
                          <a:effectLst/>
                          <a:latin typeface="+mn-lt"/>
                        </a:rPr>
                        <a:t>0.115</a:t>
                      </a:r>
                    </a:p>
                  </a:txBody>
                  <a:tcPr marL="9525" marR="9525" marT="9525" marB="0" anchor="b">
                    <a:solidFill>
                      <a:srgbClr val="00823B"/>
                    </a:solidFill>
                  </a:tcPr>
                </a:tc>
                <a:tc>
                  <a:txBody>
                    <a:bodyPr/>
                    <a:lstStyle/>
                    <a:p>
                      <a:pPr algn="r" fontAlgn="b"/>
                      <a:r>
                        <a:rPr lang="en-US" sz="1000" b="1" i="0" u="none" strike="noStrike" dirty="0">
                          <a:solidFill>
                            <a:schemeClr val="bg1"/>
                          </a:solidFill>
                          <a:effectLst/>
                          <a:latin typeface="+mn-lt"/>
                        </a:rPr>
                        <a:t>96.43%</a:t>
                      </a:r>
                    </a:p>
                  </a:txBody>
                  <a:tcPr marL="9525" marR="9525" marT="9525" marB="0" anchor="b">
                    <a:solidFill>
                      <a:srgbClr val="00823B"/>
                    </a:solidFill>
                  </a:tcPr>
                </a:tc>
                <a:tc>
                  <a:txBody>
                    <a:bodyPr/>
                    <a:lstStyle/>
                    <a:p>
                      <a:pPr algn="r" fontAlgn="b"/>
                      <a:r>
                        <a:rPr lang="en-US" sz="1000" b="1" i="0" u="none" strike="noStrike" dirty="0">
                          <a:solidFill>
                            <a:schemeClr val="bg1"/>
                          </a:solidFill>
                          <a:effectLst/>
                          <a:latin typeface="+mn-lt"/>
                        </a:rPr>
                        <a:t>0.623</a:t>
                      </a:r>
                    </a:p>
                  </a:txBody>
                  <a:tcPr marL="9525" marR="9525" marT="9525" marB="0" anchor="b">
                    <a:solidFill>
                      <a:srgbClr val="00823B"/>
                    </a:solidFill>
                  </a:tcPr>
                </a:tc>
                <a:tc>
                  <a:txBody>
                    <a:bodyPr/>
                    <a:lstStyle/>
                    <a:p>
                      <a:pPr algn="r" fontAlgn="b"/>
                      <a:r>
                        <a:rPr lang="en-US" sz="1000" b="1" i="0" u="none" strike="noStrike" dirty="0">
                          <a:solidFill>
                            <a:schemeClr val="bg1"/>
                          </a:solidFill>
                          <a:effectLst/>
                          <a:latin typeface="+mn-lt"/>
                        </a:rPr>
                        <a:t>87.00%</a:t>
                      </a:r>
                    </a:p>
                  </a:txBody>
                  <a:tcPr marL="9525" marR="9525" marT="9525" marB="0" anchor="b">
                    <a:solidFill>
                      <a:srgbClr val="00823B"/>
                    </a:solidFill>
                  </a:tcPr>
                </a:tc>
                <a:extLst>
                  <a:ext uri="{0D108BD9-81ED-4DB2-BD59-A6C34878D82A}">
                    <a16:rowId xmlns:a16="http://schemas.microsoft.com/office/drawing/2014/main" val="131375629"/>
                  </a:ext>
                </a:extLst>
              </a:tr>
            </a:tbl>
          </a:graphicData>
        </a:graphic>
      </p:graphicFrame>
      <p:cxnSp>
        <p:nvCxnSpPr>
          <p:cNvPr id="12" name="Straight Connector 11">
            <a:extLst>
              <a:ext uri="{FF2B5EF4-FFF2-40B4-BE49-F238E27FC236}">
                <a16:creationId xmlns:a16="http://schemas.microsoft.com/office/drawing/2014/main" id="{891BF45D-C8AA-414C-98CD-69A5587FC053}"/>
              </a:ext>
              <a:ext uri="{C183D7F6-B498-43B3-948B-1728B52AA6E4}">
                <adec:decorative xmlns:adec="http://schemas.microsoft.com/office/drawing/2017/decorative" val="1"/>
              </a:ext>
            </a:extLst>
          </p:cNvPr>
          <p:cNvCxnSpPr>
            <a:cxnSpLocks/>
          </p:cNvCxnSpPr>
          <p:nvPr/>
        </p:nvCxnSpPr>
        <p:spPr>
          <a:xfrm>
            <a:off x="0" y="3550846"/>
            <a:ext cx="12192000" cy="0"/>
          </a:xfrm>
          <a:prstGeom prst="line">
            <a:avLst/>
          </a:prstGeom>
          <a:ln cmpd="dbl">
            <a:solidFill>
              <a:schemeClr val="accent3">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E10F70D-52AD-4553-BD06-63AFFBAF6BD6}"/>
              </a:ext>
            </a:extLst>
          </p:cNvPr>
          <p:cNvSpPr txBox="1"/>
          <p:nvPr/>
        </p:nvSpPr>
        <p:spPr>
          <a:xfrm>
            <a:off x="6096000" y="1622948"/>
            <a:ext cx="5943600"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a:t>Experimented dropout, batch normalization, data augmentation, and learning rate. </a:t>
            </a:r>
          </a:p>
          <a:p>
            <a:pPr marL="285750" indent="-285750">
              <a:buFont typeface="Wingdings" panose="05000000000000000000" pitchFamily="2" charset="2"/>
              <a:buChar char="v"/>
            </a:pPr>
            <a:r>
              <a:rPr lang="en-US" dirty="0"/>
              <a:t>0.3 seems to be the best choice for dropout rate. </a:t>
            </a:r>
          </a:p>
          <a:p>
            <a:pPr marL="285750" indent="-285750">
              <a:buFont typeface="Wingdings" panose="05000000000000000000" pitchFamily="2" charset="2"/>
              <a:buChar char="v"/>
            </a:pPr>
            <a:r>
              <a:rPr lang="en-US" dirty="0"/>
              <a:t>0.01 seems to be the best choice for learning rate. </a:t>
            </a:r>
          </a:p>
        </p:txBody>
      </p:sp>
      <p:sp>
        <p:nvSpPr>
          <p:cNvPr id="20" name="TextBox 19">
            <a:extLst>
              <a:ext uri="{FF2B5EF4-FFF2-40B4-BE49-F238E27FC236}">
                <a16:creationId xmlns:a16="http://schemas.microsoft.com/office/drawing/2014/main" id="{2E5167DF-84FA-43C8-8EEE-D716891065E4}"/>
              </a:ext>
            </a:extLst>
          </p:cNvPr>
          <p:cNvSpPr txBox="1"/>
          <p:nvPr/>
        </p:nvSpPr>
        <p:spPr>
          <a:xfrm>
            <a:off x="380156" y="4456997"/>
            <a:ext cx="5943600"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Experimented dropout, data augmentation, learning rate, and number of layers for re-training. </a:t>
            </a:r>
          </a:p>
          <a:p>
            <a:pPr marL="285750" indent="-285750">
              <a:buFont typeface="Wingdings" panose="05000000000000000000" pitchFamily="2" charset="2"/>
              <a:buChar char="v"/>
            </a:pPr>
            <a:r>
              <a:rPr lang="en-US" dirty="0"/>
              <a:t>0.3 dropout rate was kept for consistency. </a:t>
            </a:r>
          </a:p>
          <a:p>
            <a:pPr marL="285750" indent="-285750">
              <a:buFont typeface="Wingdings" panose="05000000000000000000" pitchFamily="2" charset="2"/>
              <a:buChar char="v"/>
            </a:pPr>
            <a:r>
              <a:rPr lang="en-US" dirty="0"/>
              <a:t>0.0001 seems to be the best choice for learning rate. </a:t>
            </a:r>
          </a:p>
          <a:p>
            <a:pPr marL="285750" indent="-285750">
              <a:buFont typeface="Wingdings" panose="05000000000000000000" pitchFamily="2" charset="2"/>
              <a:buChar char="v"/>
            </a:pPr>
            <a:r>
              <a:rPr lang="en-US" dirty="0"/>
              <a:t>More layers to be retrained leads to better result. </a:t>
            </a:r>
          </a:p>
        </p:txBody>
      </p:sp>
    </p:spTree>
    <p:extLst>
      <p:ext uri="{BB962C8B-B14F-4D97-AF65-F5344CB8AC3E}">
        <p14:creationId xmlns:p14="http://schemas.microsoft.com/office/powerpoint/2010/main" val="277831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13</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Evaluation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ctangle: Rounded Corners 18">
            <a:extLst>
              <a:ext uri="{FF2B5EF4-FFF2-40B4-BE49-F238E27FC236}">
                <a16:creationId xmlns:a16="http://schemas.microsoft.com/office/drawing/2014/main" id="{0AB80F7F-B430-4766-9757-BF3D97495252}"/>
              </a:ext>
              <a:ext uri="{C183D7F6-B498-43B3-948B-1728B52AA6E4}">
                <adec:decorative xmlns:adec="http://schemas.microsoft.com/office/drawing/2017/decorative" val="1"/>
              </a:ext>
            </a:extLst>
          </p:cNvPr>
          <p:cNvSpPr/>
          <p:nvPr/>
        </p:nvSpPr>
        <p:spPr>
          <a:xfrm>
            <a:off x="228600" y="957655"/>
            <a:ext cx="2998347"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Convolution Neural Network from Scratch</a:t>
            </a:r>
          </a:p>
        </p:txBody>
      </p:sp>
      <p:sp>
        <p:nvSpPr>
          <p:cNvPr id="9" name="Rectangle: Rounded Corners 18">
            <a:extLst>
              <a:ext uri="{FF2B5EF4-FFF2-40B4-BE49-F238E27FC236}">
                <a16:creationId xmlns:a16="http://schemas.microsoft.com/office/drawing/2014/main" id="{5B474D55-B464-4175-B2A9-6DB62E88D777}"/>
              </a:ext>
              <a:ext uri="{C183D7F6-B498-43B3-948B-1728B52AA6E4}">
                <adec:decorative xmlns:adec="http://schemas.microsoft.com/office/drawing/2017/decorative" val="1"/>
              </a:ext>
            </a:extLst>
          </p:cNvPr>
          <p:cNvSpPr/>
          <p:nvPr/>
        </p:nvSpPr>
        <p:spPr>
          <a:xfrm>
            <a:off x="228600" y="3705850"/>
            <a:ext cx="3470295"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Fine-tuned VGG-19 Convolution Neural Network</a:t>
            </a:r>
            <a:endParaRPr lang="en-US" sz="1200" b="1" dirty="0"/>
          </a:p>
        </p:txBody>
      </p:sp>
      <p:sp>
        <p:nvSpPr>
          <p:cNvPr id="10" name="TextBox 9">
            <a:extLst>
              <a:ext uri="{FF2B5EF4-FFF2-40B4-BE49-F238E27FC236}">
                <a16:creationId xmlns:a16="http://schemas.microsoft.com/office/drawing/2014/main" id="{37F8F20C-53C8-486E-A348-BB8C53C0C142}"/>
              </a:ext>
            </a:extLst>
          </p:cNvPr>
          <p:cNvSpPr txBox="1"/>
          <p:nvPr/>
        </p:nvSpPr>
        <p:spPr>
          <a:xfrm>
            <a:off x="3226947" y="928982"/>
            <a:ext cx="7452681" cy="338554"/>
          </a:xfrm>
          <a:prstGeom prst="rect">
            <a:avLst/>
          </a:prstGeom>
          <a:noFill/>
        </p:spPr>
        <p:txBody>
          <a:bodyPr wrap="none" rtlCol="0">
            <a:spAutoFit/>
          </a:bodyPr>
          <a:lstStyle/>
          <a:p>
            <a:r>
              <a:rPr lang="en-US" sz="1600" b="1" dirty="0">
                <a:latin typeface="+mj-lt"/>
              </a:rPr>
              <a:t>Dropout 0.3, Batch Normalization, Data Augmentation, Learning Rate 0.01</a:t>
            </a:r>
          </a:p>
        </p:txBody>
      </p:sp>
      <p:sp>
        <p:nvSpPr>
          <p:cNvPr id="13" name="TextBox 12">
            <a:extLst>
              <a:ext uri="{FF2B5EF4-FFF2-40B4-BE49-F238E27FC236}">
                <a16:creationId xmlns:a16="http://schemas.microsoft.com/office/drawing/2014/main" id="{370E2753-9B0A-45C6-9AE5-1E04A4E7F47A}"/>
              </a:ext>
            </a:extLst>
          </p:cNvPr>
          <p:cNvSpPr txBox="1"/>
          <p:nvPr/>
        </p:nvSpPr>
        <p:spPr>
          <a:xfrm>
            <a:off x="3698895" y="3705850"/>
            <a:ext cx="7361311" cy="338554"/>
          </a:xfrm>
          <a:prstGeom prst="rect">
            <a:avLst/>
          </a:prstGeom>
          <a:noFill/>
        </p:spPr>
        <p:txBody>
          <a:bodyPr wrap="none" rtlCol="0">
            <a:spAutoFit/>
          </a:bodyPr>
          <a:lstStyle/>
          <a:p>
            <a:r>
              <a:rPr lang="en-US" sz="1600" b="1" dirty="0">
                <a:latin typeface="+mj-lt"/>
              </a:rPr>
              <a:t>Dropout 0.3, Data Augmentation, Learning Rate 0.0001, Frozen Layers: 10</a:t>
            </a:r>
          </a:p>
        </p:txBody>
      </p:sp>
      <p:pic>
        <p:nvPicPr>
          <p:cNvPr id="15362" name="Picture 2">
            <a:extLst>
              <a:ext uri="{FF2B5EF4-FFF2-40B4-BE49-F238E27FC236}">
                <a16:creationId xmlns:a16="http://schemas.microsoft.com/office/drawing/2014/main" id="{91AA2426-CDEB-4E41-BDFC-92B5EA78F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86" y="1427022"/>
            <a:ext cx="2688774" cy="209067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ECE1CD0-74AD-4985-AEE5-3728D8562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47" y="1421281"/>
            <a:ext cx="2688775" cy="209067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A1682AF9-5A88-437F-AEFE-9E6A34862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705" y="1461064"/>
            <a:ext cx="2531895" cy="2050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4A8B12D-FCDE-40BB-BCB8-2B345C960045}"/>
              </a:ext>
            </a:extLst>
          </p:cNvPr>
          <p:cNvPicPr>
            <a:picLocks noChangeAspect="1"/>
          </p:cNvPicPr>
          <p:nvPr/>
        </p:nvPicPr>
        <p:blipFill>
          <a:blip r:embed="rId5"/>
          <a:stretch>
            <a:fillRect/>
          </a:stretch>
        </p:blipFill>
        <p:spPr>
          <a:xfrm>
            <a:off x="8731704" y="1591305"/>
            <a:ext cx="2834366" cy="1790776"/>
          </a:xfrm>
          <a:prstGeom prst="rect">
            <a:avLst/>
          </a:prstGeom>
        </p:spPr>
      </p:pic>
      <p:pic>
        <p:nvPicPr>
          <p:cNvPr id="15368" name="Picture 8">
            <a:extLst>
              <a:ext uri="{FF2B5EF4-FFF2-40B4-BE49-F238E27FC236}">
                <a16:creationId xmlns:a16="http://schemas.microsoft.com/office/drawing/2014/main" id="{436DA07D-D8A4-4FA3-8BAC-3132820BAC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86" y="4247101"/>
            <a:ext cx="2685341" cy="2088001"/>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E7B45279-CB3B-493E-A91F-21A42127FA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4418" y="4302591"/>
            <a:ext cx="2641304" cy="2053759"/>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23D9392B-DC26-4DC8-8C5C-19FBCBCD25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8526" y="4350719"/>
            <a:ext cx="2412074" cy="19538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B9C900E-28DB-44F8-8DAC-B0F343A12BFF}"/>
              </a:ext>
            </a:extLst>
          </p:cNvPr>
          <p:cNvPicPr>
            <a:picLocks noChangeAspect="1"/>
          </p:cNvPicPr>
          <p:nvPr/>
        </p:nvPicPr>
        <p:blipFill>
          <a:blip r:embed="rId9"/>
          <a:stretch>
            <a:fillRect/>
          </a:stretch>
        </p:blipFill>
        <p:spPr>
          <a:xfrm>
            <a:off x="8655236" y="4375238"/>
            <a:ext cx="2834366" cy="1808238"/>
          </a:xfrm>
          <a:prstGeom prst="rect">
            <a:avLst/>
          </a:prstGeom>
        </p:spPr>
      </p:pic>
    </p:spTree>
    <p:extLst>
      <p:ext uri="{BB962C8B-B14F-4D97-AF65-F5344CB8AC3E}">
        <p14:creationId xmlns:p14="http://schemas.microsoft.com/office/powerpoint/2010/main" val="722603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14</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791575" y="522898"/>
            <a:ext cx="34004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14300" y="328411"/>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 &amp; Lessons Learned</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1718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EBCA9E-56A3-441D-8CB9-A93DF809A7B1}"/>
              </a:ext>
            </a:extLst>
          </p:cNvPr>
          <p:cNvSpPr txBox="1"/>
          <p:nvPr/>
        </p:nvSpPr>
        <p:spPr>
          <a:xfrm>
            <a:off x="347134" y="909519"/>
            <a:ext cx="9706503" cy="400110"/>
          </a:xfrm>
          <a:prstGeom prst="rect">
            <a:avLst/>
          </a:prstGeom>
          <a:noFill/>
        </p:spPr>
        <p:txBody>
          <a:bodyPr wrap="none" rtlCol="0">
            <a:spAutoFit/>
          </a:bodyPr>
          <a:lstStyle/>
          <a:p>
            <a:r>
              <a:rPr lang="en-US" sz="2000" b="1" dirty="0">
                <a:latin typeface="+mj-lt"/>
              </a:rPr>
              <a:t>Do we have a Convolution Neural Network that can detect distracted driver?</a:t>
            </a:r>
          </a:p>
        </p:txBody>
      </p:sp>
      <p:sp>
        <p:nvSpPr>
          <p:cNvPr id="2" name="TextBox 1">
            <a:extLst>
              <a:ext uri="{FF2B5EF4-FFF2-40B4-BE49-F238E27FC236}">
                <a16:creationId xmlns:a16="http://schemas.microsoft.com/office/drawing/2014/main" id="{F38D6946-F309-4072-80BA-54CFBEAC28FE}"/>
              </a:ext>
            </a:extLst>
          </p:cNvPr>
          <p:cNvSpPr txBox="1"/>
          <p:nvPr/>
        </p:nvSpPr>
        <p:spPr>
          <a:xfrm>
            <a:off x="5979554" y="1550829"/>
            <a:ext cx="5943600" cy="2862322"/>
          </a:xfrm>
          <a:prstGeom prst="rect">
            <a:avLst/>
          </a:prstGeom>
          <a:noFill/>
        </p:spPr>
        <p:txBody>
          <a:bodyPr wrap="square" rtlCol="0">
            <a:spAutoFit/>
          </a:bodyPr>
          <a:lstStyle/>
          <a:p>
            <a:pPr marL="285750" indent="-285750">
              <a:buFont typeface="Wingdings" panose="05000000000000000000" pitchFamily="2" charset="2"/>
              <a:buChar char="v"/>
            </a:pPr>
            <a:r>
              <a:rPr lang="en-US" dirty="0"/>
              <a:t>Convolution Neural Network is an efficient approach for image classification problem.</a:t>
            </a:r>
          </a:p>
          <a:p>
            <a:pPr marL="285750" indent="-285750">
              <a:buFont typeface="Wingdings" panose="05000000000000000000" pitchFamily="2" charset="2"/>
              <a:buChar char="v"/>
            </a:pPr>
            <a:r>
              <a:rPr lang="en-US" dirty="0"/>
              <a:t>Fine-tuned VGG-19 network outperforms the convolution neural network from scratch eventually with an accuracy of 87%. </a:t>
            </a:r>
          </a:p>
          <a:p>
            <a:pPr marL="285750" indent="-285750">
              <a:buFont typeface="Wingdings" panose="05000000000000000000" pitchFamily="2" charset="2"/>
              <a:buChar char="v"/>
            </a:pPr>
            <a:r>
              <a:rPr lang="en-US" dirty="0"/>
              <a:t>Convnet from scratch always beats VGG-19 if conv base is not re-trained. (training time is much less)</a:t>
            </a:r>
          </a:p>
          <a:p>
            <a:pPr marL="285750" indent="-285750">
              <a:buFont typeface="Wingdings" panose="05000000000000000000" pitchFamily="2" charset="2"/>
              <a:buChar char="v"/>
            </a:pPr>
            <a:r>
              <a:rPr lang="en-US" dirty="0"/>
              <a:t>Image Data Augmentation, Batch Normalization and Dropout can be used to minimize the impact of overfitting.</a:t>
            </a:r>
          </a:p>
        </p:txBody>
      </p:sp>
      <p:sp>
        <p:nvSpPr>
          <p:cNvPr id="10" name="TextBox 9">
            <a:extLst>
              <a:ext uri="{FF2B5EF4-FFF2-40B4-BE49-F238E27FC236}">
                <a16:creationId xmlns:a16="http://schemas.microsoft.com/office/drawing/2014/main" id="{20918D77-2DFD-4EBF-B7F0-A9E789474F16}"/>
              </a:ext>
            </a:extLst>
          </p:cNvPr>
          <p:cNvSpPr txBox="1"/>
          <p:nvPr/>
        </p:nvSpPr>
        <p:spPr>
          <a:xfrm>
            <a:off x="442884" y="4546957"/>
            <a:ext cx="11073341"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a:t>Mistakenly used horizontal flip for image augmentation with </a:t>
            </a:r>
            <a:r>
              <a:rPr lang="en-US" i="1" dirty="0"/>
              <a:t>ImageDataGenerator</a:t>
            </a:r>
            <a:r>
              <a:rPr lang="en-US" dirty="0"/>
              <a:t> leads to worse performance</a:t>
            </a:r>
          </a:p>
          <a:p>
            <a:pPr marL="285750" indent="-285750">
              <a:buFont typeface="Wingdings" panose="05000000000000000000" pitchFamily="2" charset="2"/>
              <a:buChar char="v"/>
            </a:pPr>
            <a:r>
              <a:rPr lang="en-US" dirty="0"/>
              <a:t>The </a:t>
            </a:r>
            <a:r>
              <a:rPr lang="en-US" i="1" dirty="0"/>
              <a:t>shuffle</a:t>
            </a:r>
            <a:r>
              <a:rPr lang="en-US" dirty="0"/>
              <a:t> needs to be set to False when generating confusion matrix while using </a:t>
            </a:r>
            <a:r>
              <a:rPr lang="en-US" i="1" dirty="0"/>
              <a:t>ImageDataGenerator.</a:t>
            </a:r>
            <a:endParaRPr lang="en-US" dirty="0"/>
          </a:p>
          <a:p>
            <a:pPr marL="285750" indent="-285750">
              <a:buFont typeface="Wingdings" panose="05000000000000000000" pitchFamily="2" charset="2"/>
              <a:buChar char="v"/>
            </a:pPr>
            <a:r>
              <a:rPr lang="en-US" dirty="0"/>
              <a:t>Fine-tuning a pre-trained network without re-train the convnet base does not guarantee good result for image classification that has complex input. </a:t>
            </a:r>
          </a:p>
          <a:p>
            <a:pPr marL="285750" indent="-285750">
              <a:buFont typeface="Wingdings" panose="05000000000000000000" pitchFamily="2" charset="2"/>
              <a:buChar char="v"/>
            </a:pPr>
            <a:r>
              <a:rPr lang="en-US" dirty="0"/>
              <a:t>Dropout rate does not show liner impact on the network performance. </a:t>
            </a:r>
          </a:p>
          <a:p>
            <a:pPr marL="285750" indent="-285750">
              <a:buFont typeface="Wingdings" panose="05000000000000000000" pitchFamily="2" charset="2"/>
              <a:buChar char="v"/>
            </a:pPr>
            <a:r>
              <a:rPr lang="en-US" dirty="0"/>
              <a:t>Learning rate needs to be set accordingly by experiments, there is no BEST rate for all networks.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
        <p:nvSpPr>
          <p:cNvPr id="15" name="TextBox 14">
            <a:extLst>
              <a:ext uri="{FF2B5EF4-FFF2-40B4-BE49-F238E27FC236}">
                <a16:creationId xmlns:a16="http://schemas.microsoft.com/office/drawing/2014/main" id="{157C22C1-2DDD-4725-87F5-D35ED37C5DEE}"/>
              </a:ext>
            </a:extLst>
          </p:cNvPr>
          <p:cNvSpPr txBox="1"/>
          <p:nvPr/>
        </p:nvSpPr>
        <p:spPr>
          <a:xfrm>
            <a:off x="347134" y="4059493"/>
            <a:ext cx="2916183" cy="400110"/>
          </a:xfrm>
          <a:prstGeom prst="rect">
            <a:avLst/>
          </a:prstGeom>
          <a:noFill/>
        </p:spPr>
        <p:txBody>
          <a:bodyPr wrap="none" rtlCol="0">
            <a:spAutoFit/>
          </a:bodyPr>
          <a:lstStyle/>
          <a:p>
            <a:r>
              <a:rPr lang="en-US" sz="2000" b="1" dirty="0">
                <a:latin typeface="+mj-lt"/>
              </a:rPr>
              <a:t>What I have learned? </a:t>
            </a:r>
          </a:p>
        </p:txBody>
      </p:sp>
      <p:pic>
        <p:nvPicPr>
          <p:cNvPr id="5" name="Picture 4" descr="A screen shot of a person&#10;&#10;Description automatically generated">
            <a:extLst>
              <a:ext uri="{FF2B5EF4-FFF2-40B4-BE49-F238E27FC236}">
                <a16:creationId xmlns:a16="http://schemas.microsoft.com/office/drawing/2014/main" id="{3BBFBD53-132E-4E32-8580-362AD0234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29" y="1788692"/>
            <a:ext cx="5534526" cy="1794160"/>
          </a:xfrm>
          <a:prstGeom prst="rect">
            <a:avLst/>
          </a:prstGeom>
        </p:spPr>
      </p:pic>
    </p:spTree>
    <p:extLst>
      <p:ext uri="{BB962C8B-B14F-4D97-AF65-F5344CB8AC3E}">
        <p14:creationId xmlns:p14="http://schemas.microsoft.com/office/powerpoint/2010/main" val="54681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Future Work</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9" name="Diagram 8">
            <a:extLst>
              <a:ext uri="{FF2B5EF4-FFF2-40B4-BE49-F238E27FC236}">
                <a16:creationId xmlns:a16="http://schemas.microsoft.com/office/drawing/2014/main" id="{792E7E5A-1F0E-C643-B91F-05DA8C7DCE8A}"/>
              </a:ext>
            </a:extLst>
          </p:cNvPr>
          <p:cNvGraphicFramePr/>
          <p:nvPr>
            <p:extLst>
              <p:ext uri="{D42A27DB-BD31-4B8C-83A1-F6EECF244321}">
                <p14:modId xmlns:p14="http://schemas.microsoft.com/office/powerpoint/2010/main" val="2696076829"/>
              </p:ext>
            </p:extLst>
          </p:nvPr>
        </p:nvGraphicFramePr>
        <p:xfrm>
          <a:off x="1301612" y="1258590"/>
          <a:ext cx="9954629" cy="4875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08E52C00-EE5A-F847-842E-679E7F1DDD99}"/>
              </a:ext>
            </a:extLst>
          </p:cNvPr>
          <p:cNvSpPr txBox="1"/>
          <p:nvPr/>
        </p:nvSpPr>
        <p:spPr>
          <a:xfrm>
            <a:off x="442913" y="-685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171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Reference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47A5DD-2186-5F42-A526-1FBD469B3AD7}"/>
              </a:ext>
            </a:extLst>
          </p:cNvPr>
          <p:cNvSpPr txBox="1"/>
          <p:nvPr/>
        </p:nvSpPr>
        <p:spPr>
          <a:xfrm>
            <a:off x="1067494" y="896690"/>
            <a:ext cx="9846527" cy="5632311"/>
          </a:xfrm>
          <a:prstGeom prst="rect">
            <a:avLst/>
          </a:prstGeom>
          <a:noFill/>
        </p:spPr>
        <p:txBody>
          <a:bodyPr wrap="square" rtlCol="0">
            <a:spAutoFit/>
          </a:bodyPr>
          <a:lstStyle/>
          <a:p>
            <a:r>
              <a:rPr lang="en-US" dirty="0"/>
              <a:t>[1] Danger – Distracted Driving! https://</a:t>
            </a:r>
            <a:r>
              <a:rPr lang="en-US" dirty="0" err="1"/>
              <a:t>dekalbcountyonline.com</a:t>
            </a:r>
            <a:r>
              <a:rPr lang="en-US" dirty="0"/>
              <a:t>/danger-distracted-driving/</a:t>
            </a:r>
          </a:p>
          <a:p>
            <a:r>
              <a:rPr lang="en-US" dirty="0"/>
              <a:t>[2] Centers Disease Control and Prevention (CDC) Transportation Safety. </a:t>
            </a:r>
            <a:r>
              <a:rPr lang="en-US" i="1" dirty="0"/>
              <a:t>Distracted Driving.</a:t>
            </a:r>
            <a:r>
              <a:rPr lang="en-US" dirty="0"/>
              <a:t>         https://www.cdc.gov/transportationsafety/Distracted_Driving/index.html</a:t>
            </a:r>
          </a:p>
          <a:p>
            <a:r>
              <a:rPr lang="en-US" dirty="0"/>
              <a:t>[3] State Farm Distracted Driver Detection. https://www.kaggle.com/c/state-farm-distracted-driver-detection/data</a:t>
            </a:r>
          </a:p>
          <a:p>
            <a:r>
              <a:rPr lang="en-US" dirty="0"/>
              <a:t>[4] National Highway Traffic Safety Administration. (April 2020) Traffic Safety Facts Research Note: Distracted Driving 2018external icon. Department of Transportation, Washington, DC: NHTSA. Accessed 18 August 2020.</a:t>
            </a:r>
          </a:p>
          <a:p>
            <a:r>
              <a:rPr lang="en-US" dirty="0"/>
              <a:t>[5] “Deep Learning for Computer Vision.” Deep Learning with Python, by </a:t>
            </a:r>
            <a:r>
              <a:rPr lang="en-US" dirty="0" err="1"/>
              <a:t>Chollet</a:t>
            </a:r>
            <a:r>
              <a:rPr lang="en-US" dirty="0"/>
              <a:t> </a:t>
            </a:r>
            <a:r>
              <a:rPr lang="en-US" dirty="0" err="1"/>
              <a:t>François</a:t>
            </a:r>
            <a:r>
              <a:rPr lang="en-US" dirty="0"/>
              <a:t>, Manning Publications Co., 2018.</a:t>
            </a:r>
          </a:p>
          <a:p>
            <a:r>
              <a:rPr lang="en-US" dirty="0"/>
              <a:t>[6] Shorten, C., &amp; </a:t>
            </a:r>
            <a:r>
              <a:rPr lang="en-US" dirty="0" err="1"/>
              <a:t>Khoshgoftaar</a:t>
            </a:r>
            <a:r>
              <a:rPr lang="en-US" dirty="0"/>
              <a:t>, T. M. (2019). A survey on Image Data Augmentation for Deep Learning. Journal of Big Data, 6(1). </a:t>
            </a:r>
            <a:r>
              <a:rPr lang="en-US" dirty="0">
                <a:hlinkClick r:id="rId2"/>
              </a:rPr>
              <a:t>https://doi.org/10.1186/s40537-019-0197-0</a:t>
            </a:r>
            <a:endParaRPr lang="en-US" dirty="0"/>
          </a:p>
          <a:p>
            <a:r>
              <a:rPr lang="en-US" dirty="0"/>
              <a:t>[7] Image data preprocessing. Keras. </a:t>
            </a:r>
            <a:r>
              <a:rPr lang="en-US" u="sng" dirty="0">
                <a:hlinkClick r:id="rId3"/>
              </a:rPr>
              <a:t>https://keras.io/api/preprocessing/image/</a:t>
            </a:r>
            <a:endParaRPr lang="en-US" u="sng" dirty="0"/>
          </a:p>
          <a:p>
            <a:r>
              <a:rPr lang="en-US" dirty="0"/>
              <a:t>[8] Towns, J., Cockerill, T., </a:t>
            </a:r>
            <a:r>
              <a:rPr lang="en-US" dirty="0" err="1"/>
              <a:t>Dahan</a:t>
            </a:r>
            <a:r>
              <a:rPr lang="en-US" dirty="0"/>
              <a:t>, M., Foster, I., Gaither, K., Grimshaw, A., </a:t>
            </a:r>
            <a:r>
              <a:rPr lang="en-US" dirty="0" err="1"/>
              <a:t>Hazlewood</a:t>
            </a:r>
            <a:r>
              <a:rPr lang="en-US" dirty="0"/>
              <a:t>, V., Lathrop, S., </a:t>
            </a:r>
            <a:r>
              <a:rPr lang="en-US" dirty="0" err="1"/>
              <a:t>Lifka</a:t>
            </a:r>
            <a:r>
              <a:rPr lang="en-US" dirty="0"/>
              <a:t>, D., Peterson, G.D., </a:t>
            </a:r>
            <a:r>
              <a:rPr lang="en-US" dirty="0" err="1"/>
              <a:t>Roskies</a:t>
            </a:r>
            <a:r>
              <a:rPr lang="en-US" dirty="0"/>
              <a:t>, R., Scott, J.R. and Wilkens-</a:t>
            </a:r>
            <a:r>
              <a:rPr lang="en-US" dirty="0" err="1"/>
              <a:t>Diehr</a:t>
            </a:r>
            <a:r>
              <a:rPr lang="en-US" dirty="0"/>
              <a:t>, N. 2014. XSEDE: Accelerating Scientific Discovery. Computing in Science &amp; Engineering. 16(5):62-74. </a:t>
            </a:r>
            <a:r>
              <a:rPr lang="en-US" u="sng" dirty="0">
                <a:hlinkClick r:id="rId4"/>
              </a:rPr>
              <a:t>http://doi.ieeecomputersociety.org/10.1109/MCSE.2014.80</a:t>
            </a:r>
            <a:r>
              <a:rPr lang="en-US" dirty="0"/>
              <a:t>.</a:t>
            </a:r>
          </a:p>
          <a:p>
            <a:r>
              <a:rPr lang="en-US" dirty="0"/>
              <a:t>[9] Nystrom, N. A., Levine, M. J., </a:t>
            </a:r>
            <a:r>
              <a:rPr lang="en-US" dirty="0" err="1"/>
              <a:t>Roskies</a:t>
            </a:r>
            <a:r>
              <a:rPr lang="en-US" dirty="0"/>
              <a:t>, R. Z., and Scott, J. R. 2015. Bridges: A Uniquely Flexible HPC Resource for New Communities and Data Analytics. In Proceedings of the 2015 Annual Conference on Extreme Science and Engineering Discovery Environment (St. Louis, MO, July 26-30, 2015). </a:t>
            </a:r>
          </a:p>
        </p:txBody>
      </p:sp>
    </p:spTree>
    <p:extLst>
      <p:ext uri="{BB962C8B-B14F-4D97-AF65-F5344CB8AC3E}">
        <p14:creationId xmlns:p14="http://schemas.microsoft.com/office/powerpoint/2010/main" val="395780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yes on the Road Hands on the Wheel-30.mp4" descr="Eyes on the Road Hands on the Wheel-30.mp4">
            <a:hlinkClick r:id="" action="ppaction://media"/>
            <a:extLst>
              <a:ext uri="{FF2B5EF4-FFF2-40B4-BE49-F238E27FC236}">
                <a16:creationId xmlns:a16="http://schemas.microsoft.com/office/drawing/2014/main" id="{37A31EB1-3A49-B54F-A717-7C98F5178B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679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zigZag">
          <a:fgClr>
            <a:schemeClr val="accent5"/>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193450" y="-1767542"/>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3595" y="447732"/>
            <a:ext cx="721195" cy="813468"/>
          </a:xfrm>
          <a:prstGeom prst="rect">
            <a:avLst/>
          </a:prstGeom>
        </p:spPr>
      </p:pic>
      <p:sp>
        <p:nvSpPr>
          <p:cNvPr id="10" name="Title 1">
            <a:extLst>
              <a:ext uri="{FF2B5EF4-FFF2-40B4-BE49-F238E27FC236}">
                <a16:creationId xmlns:a16="http://schemas.microsoft.com/office/drawing/2014/main" id="{D0566751-B254-4E82-8A63-73F710CD69B1}"/>
              </a:ext>
            </a:extLst>
          </p:cNvPr>
          <p:cNvSpPr txBox="1">
            <a:spLocks/>
          </p:cNvSpPr>
          <p:nvPr/>
        </p:nvSpPr>
        <p:spPr>
          <a:xfrm>
            <a:off x="1031594" y="2929956"/>
            <a:ext cx="9669743" cy="1661993"/>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0" b="1" dirty="0">
                <a:solidFill>
                  <a:schemeClr val="bg1"/>
                </a:solidFill>
              </a:rPr>
              <a:t>Q &amp; A</a:t>
            </a:r>
            <a:endParaRPr lang="en-US" sz="120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5"/>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193450" y="-1767542"/>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392192" y="2826717"/>
            <a:ext cx="9144000" cy="1661993"/>
          </a:xfrm>
        </p:spPr>
        <p:txBody>
          <a:bodyPr lIns="0" tIns="0" rIns="0" bIns="0" anchor="ctr">
            <a:spAutoFit/>
          </a:bodyPr>
          <a:lstStyle/>
          <a:p>
            <a:r>
              <a:rPr lang="en-US" sz="12000" b="1" dirty="0">
                <a:solidFill>
                  <a:schemeClr val="bg1"/>
                </a:solidFill>
              </a:rPr>
              <a:t>Thank You !</a:t>
            </a:r>
            <a:endParaRPr lang="en-US" sz="12000" dirty="0">
              <a:solidFill>
                <a:schemeClr val="accent4"/>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3595" y="447732"/>
            <a:ext cx="721195" cy="813468"/>
          </a:xfrm>
          <a:prstGeom prst="rect">
            <a:avLst/>
          </a:prstGeom>
        </p:spPr>
      </p:pic>
    </p:spTree>
    <p:extLst>
      <p:ext uri="{BB962C8B-B14F-4D97-AF65-F5344CB8AC3E}">
        <p14:creationId xmlns:p14="http://schemas.microsoft.com/office/powerpoint/2010/main" val="3410801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230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Outline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047573" y="128271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Overview</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5936448" y="118331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746599" y="325144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Implementation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519124" y="3152041"/>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6232508" y="1447247"/>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4729033" y="5391621"/>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7800327" y="3462853"/>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6488112" y="5259282"/>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Lessons Learned &amp; Future Work</a:t>
            </a:r>
          </a:p>
        </p:txBody>
      </p:sp>
      <p:sp>
        <p:nvSpPr>
          <p:cNvPr id="44" name="Oval 43">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6113098" y="5144897"/>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6409158" y="5456902"/>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6" name="Picture 5" descr="A stop sign&#10;&#10;Description automatically generated">
            <a:extLst>
              <a:ext uri="{FF2B5EF4-FFF2-40B4-BE49-F238E27FC236}">
                <a16:creationId xmlns:a16="http://schemas.microsoft.com/office/drawing/2014/main" id="{47E57091-8AA2-B04C-B1F8-BD9DF90FAF0C}"/>
              </a:ext>
            </a:extLst>
          </p:cNvPr>
          <p:cNvPicPr>
            <a:picLocks noChangeAspect="1"/>
          </p:cNvPicPr>
          <p:nvPr/>
        </p:nvPicPr>
        <p:blipFill rotWithShape="1">
          <a:blip r:embed="rId2">
            <a:extLst>
              <a:ext uri="{28A0092B-C50C-407E-A947-70E740481C1C}">
                <a14:useLocalDpi xmlns:a14="http://schemas.microsoft.com/office/drawing/2010/main" val="0"/>
              </a:ext>
            </a:extLst>
          </a:blip>
          <a:srcRect l="7406" r="37989"/>
          <a:stretch/>
        </p:blipFill>
        <p:spPr>
          <a:xfrm>
            <a:off x="1434414" y="2586891"/>
            <a:ext cx="1699028" cy="2070100"/>
          </a:xfrm>
          <a:prstGeom prst="rect">
            <a:avLst/>
          </a:prstGeom>
          <a:effectLst>
            <a:softEdge rad="393700"/>
          </a:effectLst>
        </p:spPr>
      </p:pic>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230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4729033" y="5391621"/>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Picture 2" descr="Chart, line chart&#10;&#10;Description automatically generated">
            <a:extLst>
              <a:ext uri="{FF2B5EF4-FFF2-40B4-BE49-F238E27FC236}">
                <a16:creationId xmlns:a16="http://schemas.microsoft.com/office/drawing/2014/main" id="{15C4E62D-5BE4-EC48-9B89-F77C607E9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63" y="1598544"/>
            <a:ext cx="7289012" cy="3373518"/>
          </a:xfrm>
          <a:prstGeom prst="rect">
            <a:avLst/>
          </a:prstGeom>
        </p:spPr>
      </p:pic>
      <p:sp>
        <p:nvSpPr>
          <p:cNvPr id="7" name="Oval 6">
            <a:extLst>
              <a:ext uri="{FF2B5EF4-FFF2-40B4-BE49-F238E27FC236}">
                <a16:creationId xmlns:a16="http://schemas.microsoft.com/office/drawing/2014/main" id="{37DBD9DD-162E-874F-93A5-F87BB0BC4D10}"/>
              </a:ext>
            </a:extLst>
          </p:cNvPr>
          <p:cNvSpPr/>
          <p:nvPr/>
        </p:nvSpPr>
        <p:spPr>
          <a:xfrm>
            <a:off x="6117057" y="4092541"/>
            <a:ext cx="1580205" cy="48767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C9FFD2B-C9C9-F84A-83B1-A875212E136B}"/>
              </a:ext>
            </a:extLst>
          </p:cNvPr>
          <p:cNvSpPr txBox="1"/>
          <p:nvPr/>
        </p:nvSpPr>
        <p:spPr>
          <a:xfrm>
            <a:off x="7471537" y="2669750"/>
            <a:ext cx="4677599" cy="92333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pPr marL="285750" indent="-285750">
              <a:buFont typeface="Arial" panose="020B0604020202020204" pitchFamily="34" charset="0"/>
              <a:buChar char="•"/>
            </a:pPr>
            <a:r>
              <a:rPr lang="en-US" b="1" dirty="0">
                <a:solidFill>
                  <a:schemeClr val="tx1"/>
                </a:solidFill>
              </a:rPr>
              <a:t>Visual Distraction: </a:t>
            </a:r>
            <a:r>
              <a:rPr lang="en-US" dirty="0">
                <a:solidFill>
                  <a:schemeClr val="tx1"/>
                </a:solidFill>
              </a:rPr>
              <a:t>Eyes off the road</a:t>
            </a:r>
          </a:p>
          <a:p>
            <a:pPr marL="285750" indent="-285750">
              <a:buFont typeface="Arial" panose="020B0604020202020204" pitchFamily="34" charset="0"/>
              <a:buChar char="•"/>
            </a:pPr>
            <a:r>
              <a:rPr lang="en-US" b="1" dirty="0">
                <a:solidFill>
                  <a:schemeClr val="tx1"/>
                </a:solidFill>
              </a:rPr>
              <a:t>Manual Distraction: </a:t>
            </a:r>
            <a:r>
              <a:rPr lang="en-US" dirty="0">
                <a:solidFill>
                  <a:schemeClr val="tx1"/>
                </a:solidFill>
              </a:rPr>
              <a:t>Hands off the wheel</a:t>
            </a:r>
          </a:p>
          <a:p>
            <a:pPr marL="285750" indent="-285750">
              <a:buFont typeface="Arial" panose="020B0604020202020204" pitchFamily="34" charset="0"/>
              <a:buChar char="•"/>
            </a:pPr>
            <a:r>
              <a:rPr lang="en-US" b="1" dirty="0">
                <a:solidFill>
                  <a:schemeClr val="tx1"/>
                </a:solidFill>
              </a:rPr>
              <a:t>Cognitive Distraction: </a:t>
            </a:r>
            <a:r>
              <a:rPr lang="en-US" dirty="0">
                <a:solidFill>
                  <a:schemeClr val="tx1"/>
                </a:solidFill>
              </a:rPr>
              <a:t>Minds off the driving</a:t>
            </a:r>
          </a:p>
        </p:txBody>
      </p:sp>
      <p:sp>
        <p:nvSpPr>
          <p:cNvPr id="22" name="Rectangle: Rounded Corners 18">
            <a:extLst>
              <a:ext uri="{FF2B5EF4-FFF2-40B4-BE49-F238E27FC236}">
                <a16:creationId xmlns:a16="http://schemas.microsoft.com/office/drawing/2014/main" id="{94341835-FDEB-0A48-9EC9-A4D0D39475D3}"/>
              </a:ext>
              <a:ext uri="{C183D7F6-B498-43B3-948B-1728B52AA6E4}">
                <adec:decorative xmlns:adec="http://schemas.microsoft.com/office/drawing/2017/decorative" val="1"/>
              </a:ext>
            </a:extLst>
          </p:cNvPr>
          <p:cNvSpPr/>
          <p:nvPr/>
        </p:nvSpPr>
        <p:spPr>
          <a:xfrm>
            <a:off x="385763" y="850992"/>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Background</a:t>
            </a:r>
          </a:p>
        </p:txBody>
      </p:sp>
      <p:sp>
        <p:nvSpPr>
          <p:cNvPr id="17" name="Bent Arrow 16">
            <a:extLst>
              <a:ext uri="{FF2B5EF4-FFF2-40B4-BE49-F238E27FC236}">
                <a16:creationId xmlns:a16="http://schemas.microsoft.com/office/drawing/2014/main" id="{0A8E3B80-BAF1-824C-A02D-3A363DC2D550}"/>
              </a:ext>
            </a:extLst>
          </p:cNvPr>
          <p:cNvSpPr/>
          <p:nvPr/>
        </p:nvSpPr>
        <p:spPr>
          <a:xfrm>
            <a:off x="6800849" y="3028950"/>
            <a:ext cx="511255" cy="1063591"/>
          </a:xfrm>
          <a:prstGeom prst="ben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Rounded Corners 18">
            <a:extLst>
              <a:ext uri="{FF2B5EF4-FFF2-40B4-BE49-F238E27FC236}">
                <a16:creationId xmlns:a16="http://schemas.microsoft.com/office/drawing/2014/main" id="{C12E1B4A-9C3B-584E-971F-6D13A50EF81C}"/>
              </a:ext>
              <a:ext uri="{C183D7F6-B498-43B3-948B-1728B52AA6E4}">
                <adec:decorative xmlns:adec="http://schemas.microsoft.com/office/drawing/2017/decorative" val="1"/>
              </a:ext>
            </a:extLst>
          </p:cNvPr>
          <p:cNvSpPr/>
          <p:nvPr/>
        </p:nvSpPr>
        <p:spPr>
          <a:xfrm>
            <a:off x="361543" y="5321620"/>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Objective</a:t>
            </a:r>
          </a:p>
        </p:txBody>
      </p:sp>
      <p:sp>
        <p:nvSpPr>
          <p:cNvPr id="18" name="TextBox 17">
            <a:extLst>
              <a:ext uri="{FF2B5EF4-FFF2-40B4-BE49-F238E27FC236}">
                <a16:creationId xmlns:a16="http://schemas.microsoft.com/office/drawing/2014/main" id="{E0DA2941-518F-C149-BB5C-C44246BA122E}"/>
              </a:ext>
            </a:extLst>
          </p:cNvPr>
          <p:cNvSpPr txBox="1"/>
          <p:nvPr/>
        </p:nvSpPr>
        <p:spPr>
          <a:xfrm>
            <a:off x="427076" y="6001722"/>
            <a:ext cx="11767965" cy="400110"/>
          </a:xfrm>
          <a:prstGeom prst="rect">
            <a:avLst/>
          </a:prstGeom>
          <a:noFill/>
        </p:spPr>
        <p:txBody>
          <a:bodyPr wrap="none" rtlCol="0">
            <a:spAutoFit/>
          </a:bodyPr>
          <a:lstStyle/>
          <a:p>
            <a:r>
              <a:rPr lang="en-US" sz="2000" b="1" dirty="0">
                <a:latin typeface="+mj-lt"/>
              </a:rPr>
              <a:t>A Convolution Neural Network that can detect distracted driver from a 2D dash-cam image.</a:t>
            </a:r>
          </a:p>
        </p:txBody>
      </p:sp>
    </p:spTree>
    <p:extLst>
      <p:ext uri="{BB962C8B-B14F-4D97-AF65-F5344CB8AC3E}">
        <p14:creationId xmlns:p14="http://schemas.microsoft.com/office/powerpoint/2010/main" val="428935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p:tgtEl>
                                          <p:spTgt spid="17"/>
                                        </p:tgtEl>
                                        <p:attrNameLst>
                                          <p:attrName>ppt_y</p:attrName>
                                        </p:attrNameLst>
                                      </p:cBhvr>
                                      <p:tavLst>
                                        <p:tav tm="0">
                                          <p:val>
                                            <p:strVal val="#ppt_y+#ppt_h*1.125000"/>
                                          </p:val>
                                        </p:tav>
                                        <p:tav tm="100000">
                                          <p:val>
                                            <p:strVal val="#ppt_y"/>
                                          </p:val>
                                        </p:tav>
                                      </p:tavLst>
                                    </p:anim>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7" grpId="0" animBg="1"/>
      <p:bldP spid="28"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2302"/>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Implementation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4729033" y="5391621"/>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7CE95F95-9AEE-A941-B916-3270811F44D3}"/>
              </a:ext>
            </a:extLst>
          </p:cNvPr>
          <p:cNvGrpSpPr/>
          <p:nvPr/>
        </p:nvGrpSpPr>
        <p:grpSpPr>
          <a:xfrm>
            <a:off x="228600" y="737735"/>
            <a:ext cx="11734800" cy="5418667"/>
            <a:chOff x="457200" y="1447831"/>
            <a:chExt cx="11734800" cy="5418667"/>
          </a:xfrm>
        </p:grpSpPr>
        <p:graphicFrame>
          <p:nvGraphicFramePr>
            <p:cNvPr id="3" name="Diagram 2">
              <a:extLst>
                <a:ext uri="{FF2B5EF4-FFF2-40B4-BE49-F238E27FC236}">
                  <a16:creationId xmlns:a16="http://schemas.microsoft.com/office/drawing/2014/main" id="{3F3F8AF4-02BD-014B-AAD8-C5FCA2534DA2}"/>
                </a:ext>
              </a:extLst>
            </p:cNvPr>
            <p:cNvGraphicFramePr/>
            <p:nvPr>
              <p:extLst>
                <p:ext uri="{D42A27DB-BD31-4B8C-83A1-F6EECF244321}">
                  <p14:modId xmlns:p14="http://schemas.microsoft.com/office/powerpoint/2010/main" val="3195035401"/>
                </p:ext>
              </p:extLst>
            </p:nvPr>
          </p:nvGraphicFramePr>
          <p:xfrm>
            <a:off x="457200" y="1447831"/>
            <a:ext cx="117348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7" name="Group 16" descr="Icon of gears. ">
              <a:extLst>
                <a:ext uri="{FF2B5EF4-FFF2-40B4-BE49-F238E27FC236}">
                  <a16:creationId xmlns:a16="http://schemas.microsoft.com/office/drawing/2014/main" id="{FD2719D9-CE78-DC49-B3B8-61496191BCEA}"/>
                </a:ext>
              </a:extLst>
            </p:cNvPr>
            <p:cNvGrpSpPr/>
            <p:nvPr/>
          </p:nvGrpSpPr>
          <p:grpSpPr>
            <a:xfrm>
              <a:off x="5067074" y="2811504"/>
              <a:ext cx="343837" cy="343837"/>
              <a:chOff x="7613650" y="1387475"/>
              <a:chExt cx="284163" cy="284163"/>
            </a:xfrm>
            <a:solidFill>
              <a:schemeClr val="bg1"/>
            </a:solidFill>
          </p:grpSpPr>
          <p:sp>
            <p:nvSpPr>
              <p:cNvPr id="18" name="Freeform 4359">
                <a:extLst>
                  <a:ext uri="{FF2B5EF4-FFF2-40B4-BE49-F238E27FC236}">
                    <a16:creationId xmlns:a16="http://schemas.microsoft.com/office/drawing/2014/main" id="{DB5AD162-187F-4E4B-99FD-FE395B8FBFB1}"/>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360">
                <a:extLst>
                  <a:ext uri="{FF2B5EF4-FFF2-40B4-BE49-F238E27FC236}">
                    <a16:creationId xmlns:a16="http://schemas.microsoft.com/office/drawing/2014/main" id="{A094952F-03AC-A141-BFCD-B0953CDFD8D7}"/>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4346" descr="Icon of box and whisker chart. ">
              <a:extLst>
                <a:ext uri="{FF2B5EF4-FFF2-40B4-BE49-F238E27FC236}">
                  <a16:creationId xmlns:a16="http://schemas.microsoft.com/office/drawing/2014/main" id="{B32E38BF-1218-A943-AF9C-E084CBC723AF}"/>
                </a:ext>
              </a:extLst>
            </p:cNvPr>
            <p:cNvSpPr>
              <a:spLocks noEditPoints="1"/>
            </p:cNvSpPr>
            <p:nvPr/>
          </p:nvSpPr>
          <p:spPr bwMode="auto">
            <a:xfrm>
              <a:off x="8212504" y="2809583"/>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4665" descr="Icon of graph. ">
              <a:extLst>
                <a:ext uri="{FF2B5EF4-FFF2-40B4-BE49-F238E27FC236}">
                  <a16:creationId xmlns:a16="http://schemas.microsoft.com/office/drawing/2014/main" id="{4744D947-8745-8943-B6DA-EB486A6921F0}"/>
                </a:ext>
              </a:extLst>
            </p:cNvPr>
            <p:cNvSpPr>
              <a:spLocks/>
            </p:cNvSpPr>
            <p:nvPr/>
          </p:nvSpPr>
          <p:spPr bwMode="auto">
            <a:xfrm>
              <a:off x="11274867" y="285345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descr="Icons of bar chart and line graph.">
              <a:extLst>
                <a:ext uri="{FF2B5EF4-FFF2-40B4-BE49-F238E27FC236}">
                  <a16:creationId xmlns:a16="http://schemas.microsoft.com/office/drawing/2014/main" id="{C54A5074-4943-FB43-80AE-D06BC9875D3F}"/>
                </a:ext>
              </a:extLst>
            </p:cNvPr>
            <p:cNvGrpSpPr/>
            <p:nvPr/>
          </p:nvGrpSpPr>
          <p:grpSpPr>
            <a:xfrm>
              <a:off x="1883659" y="2742341"/>
              <a:ext cx="347679" cy="347679"/>
              <a:chOff x="4319588" y="2492375"/>
              <a:chExt cx="287338" cy="287338"/>
            </a:xfrm>
            <a:solidFill>
              <a:schemeClr val="bg1"/>
            </a:solidFill>
          </p:grpSpPr>
          <p:sp>
            <p:nvSpPr>
              <p:cNvPr id="13" name="Freeform 372">
                <a:extLst>
                  <a:ext uri="{FF2B5EF4-FFF2-40B4-BE49-F238E27FC236}">
                    <a16:creationId xmlns:a16="http://schemas.microsoft.com/office/drawing/2014/main" id="{748208DD-433F-0A40-BCD5-C3FCC2A90C05}"/>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373">
                <a:extLst>
                  <a:ext uri="{FF2B5EF4-FFF2-40B4-BE49-F238E27FC236}">
                    <a16:creationId xmlns:a16="http://schemas.microsoft.com/office/drawing/2014/main" id="{F3AC3E17-1F8A-6046-810A-21F43893AEF8}"/>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1553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43133"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Description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Rectangle: Rounded Corners 18">
            <a:extLst>
              <a:ext uri="{FF2B5EF4-FFF2-40B4-BE49-F238E27FC236}">
                <a16:creationId xmlns:a16="http://schemas.microsoft.com/office/drawing/2014/main" id="{094953CB-F49B-5142-878E-072BBAE5BB9E}"/>
              </a:ext>
              <a:ext uri="{C183D7F6-B498-43B3-948B-1728B52AA6E4}">
                <adec:decorative xmlns:adec="http://schemas.microsoft.com/office/drawing/2017/decorative" val="1"/>
              </a:ext>
            </a:extLst>
          </p:cNvPr>
          <p:cNvSpPr/>
          <p:nvPr/>
        </p:nvSpPr>
        <p:spPr>
          <a:xfrm>
            <a:off x="342900" y="1036729"/>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Source</a:t>
            </a:r>
          </a:p>
        </p:txBody>
      </p:sp>
      <p:sp>
        <p:nvSpPr>
          <p:cNvPr id="17" name="Rectangle: Rounded Corners 18">
            <a:extLst>
              <a:ext uri="{FF2B5EF4-FFF2-40B4-BE49-F238E27FC236}">
                <a16:creationId xmlns:a16="http://schemas.microsoft.com/office/drawing/2014/main" id="{912856A7-590E-8141-B953-39CB4189A335}"/>
              </a:ext>
              <a:ext uri="{C183D7F6-B498-43B3-948B-1728B52AA6E4}">
                <adec:decorative xmlns:adec="http://schemas.microsoft.com/office/drawing/2017/decorative" val="1"/>
              </a:ext>
            </a:extLst>
          </p:cNvPr>
          <p:cNvSpPr/>
          <p:nvPr/>
        </p:nvSpPr>
        <p:spPr>
          <a:xfrm>
            <a:off x="342900" y="2317842"/>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Description</a:t>
            </a:r>
          </a:p>
        </p:txBody>
      </p:sp>
      <p:sp>
        <p:nvSpPr>
          <p:cNvPr id="19" name="TextBox 18">
            <a:extLst>
              <a:ext uri="{FF2B5EF4-FFF2-40B4-BE49-F238E27FC236}">
                <a16:creationId xmlns:a16="http://schemas.microsoft.com/office/drawing/2014/main" id="{559E9E94-EA9C-BC44-8F79-358F4CAE7653}"/>
              </a:ext>
            </a:extLst>
          </p:cNvPr>
          <p:cNvSpPr txBox="1"/>
          <p:nvPr/>
        </p:nvSpPr>
        <p:spPr>
          <a:xfrm>
            <a:off x="2848116" y="1032314"/>
            <a:ext cx="7577715" cy="400110"/>
          </a:xfrm>
          <a:prstGeom prst="rect">
            <a:avLst/>
          </a:prstGeom>
          <a:noFill/>
        </p:spPr>
        <p:txBody>
          <a:bodyPr wrap="none" rtlCol="0">
            <a:spAutoFit/>
          </a:bodyPr>
          <a:lstStyle/>
          <a:p>
            <a:r>
              <a:rPr lang="en-US" sz="2000" b="1" dirty="0">
                <a:latin typeface="+mj-lt"/>
              </a:rPr>
              <a:t>State Farm Distracted Driver Detection dataset on Kaggle </a:t>
            </a:r>
          </a:p>
        </p:txBody>
      </p:sp>
      <p:sp>
        <p:nvSpPr>
          <p:cNvPr id="21" name="TextBox 20">
            <a:extLst>
              <a:ext uri="{FF2B5EF4-FFF2-40B4-BE49-F238E27FC236}">
                <a16:creationId xmlns:a16="http://schemas.microsoft.com/office/drawing/2014/main" id="{390B947E-A09E-A948-8120-BD0C288EEB0E}"/>
              </a:ext>
            </a:extLst>
          </p:cNvPr>
          <p:cNvSpPr txBox="1"/>
          <p:nvPr/>
        </p:nvSpPr>
        <p:spPr>
          <a:xfrm>
            <a:off x="2848116" y="1747941"/>
            <a:ext cx="7694607" cy="400110"/>
          </a:xfrm>
          <a:prstGeom prst="rect">
            <a:avLst/>
          </a:prstGeom>
          <a:noFill/>
        </p:spPr>
        <p:txBody>
          <a:bodyPr wrap="none" rtlCol="0">
            <a:spAutoFit/>
          </a:bodyPr>
          <a:lstStyle/>
          <a:p>
            <a:r>
              <a:rPr lang="en-US" sz="2000" u="sng" dirty="0">
                <a:solidFill>
                  <a:schemeClr val="accent5"/>
                </a:solidFill>
              </a:rPr>
              <a:t>https://</a:t>
            </a:r>
            <a:r>
              <a:rPr lang="en-US" sz="2000" u="sng" dirty="0" err="1">
                <a:solidFill>
                  <a:schemeClr val="accent5"/>
                </a:solidFill>
              </a:rPr>
              <a:t>www.kaggle.com</a:t>
            </a:r>
            <a:r>
              <a:rPr lang="en-US" sz="2000" u="sng" dirty="0">
                <a:solidFill>
                  <a:schemeClr val="accent5"/>
                </a:solidFill>
              </a:rPr>
              <a:t>/c/state-farm-distracted-driver-detection/data</a:t>
            </a:r>
          </a:p>
        </p:txBody>
      </p:sp>
      <p:sp>
        <p:nvSpPr>
          <p:cNvPr id="6" name="TextBox 5">
            <a:extLst>
              <a:ext uri="{FF2B5EF4-FFF2-40B4-BE49-F238E27FC236}">
                <a16:creationId xmlns:a16="http://schemas.microsoft.com/office/drawing/2014/main" id="{9A5C6500-65B8-FE4E-8641-B8F77E53C70C}"/>
              </a:ext>
            </a:extLst>
          </p:cNvPr>
          <p:cNvSpPr txBox="1"/>
          <p:nvPr/>
        </p:nvSpPr>
        <p:spPr>
          <a:xfrm>
            <a:off x="925549" y="2941485"/>
            <a:ext cx="6672149" cy="3600986"/>
          </a:xfrm>
          <a:prstGeom prst="rect">
            <a:avLst/>
          </a:prstGeom>
          <a:noFill/>
        </p:spPr>
        <p:txBody>
          <a:bodyPr wrap="square" rtlCol="0">
            <a:spAutoFit/>
          </a:bodyPr>
          <a:lstStyle/>
          <a:p>
            <a:r>
              <a:rPr lang="en-US" altLang="zh-CN" sz="1200" dirty="0"/>
              <a:t>|──</a:t>
            </a:r>
            <a:r>
              <a:rPr lang="en-US" altLang="zh-CN" sz="1200" b="1" dirty="0"/>
              <a:t> </a:t>
            </a:r>
            <a:r>
              <a:rPr lang="en-US" sz="1200" b="1" dirty="0" err="1"/>
              <a:t>imgs</a:t>
            </a:r>
            <a:endParaRPr lang="en-US" sz="1200" b="1" dirty="0"/>
          </a:p>
          <a:p>
            <a:r>
              <a:rPr lang="en-US" sz="1200" dirty="0"/>
              <a:t>    |</a:t>
            </a:r>
            <a:r>
              <a:rPr lang="en-US" altLang="zh-CN" sz="1200" dirty="0"/>
              <a:t>── </a:t>
            </a:r>
            <a:r>
              <a:rPr lang="en-US" sz="1200" b="1" dirty="0"/>
              <a:t>train 		              </a:t>
            </a:r>
            <a:r>
              <a:rPr lang="en-US" sz="1200" dirty="0">
                <a:sym typeface="Wingdings" pitchFamily="2" charset="2"/>
              </a:rPr>
              <a:t> Labeled </a:t>
            </a:r>
            <a:r>
              <a:rPr lang="en-US" sz="1200" b="1" dirty="0">
                <a:sym typeface="Wingdings" pitchFamily="2" charset="2"/>
              </a:rPr>
              <a:t>22,424</a:t>
            </a:r>
            <a:r>
              <a:rPr lang="en-US" sz="1200" dirty="0">
                <a:sym typeface="Wingdings" pitchFamily="2" charset="2"/>
              </a:rPr>
              <a:t> files with the resolution of 480x640</a:t>
            </a:r>
            <a:endParaRPr lang="en-US" sz="1200" b="1" dirty="0"/>
          </a:p>
          <a:p>
            <a:r>
              <a:rPr lang="en-US" sz="1200" b="1" dirty="0"/>
              <a:t>	</a:t>
            </a:r>
            <a:r>
              <a:rPr lang="en-US" sz="1200" dirty="0"/>
              <a:t>|</a:t>
            </a:r>
            <a:r>
              <a:rPr lang="en-US" altLang="zh-CN" sz="1200" dirty="0"/>
              <a:t>── </a:t>
            </a:r>
            <a:r>
              <a:rPr lang="en-US" altLang="zh-CN" sz="1200" b="1" dirty="0"/>
              <a:t>c0	              </a:t>
            </a:r>
            <a:r>
              <a:rPr lang="en-US" sz="1200" dirty="0">
                <a:sym typeface="Wingdings" pitchFamily="2" charset="2"/>
              </a:rPr>
              <a:t> Class id, see the class id mapping on the right</a:t>
            </a:r>
            <a:endParaRPr lang="en-US" altLang="zh-CN" sz="1200" b="1" dirty="0"/>
          </a:p>
          <a:p>
            <a:r>
              <a:rPr lang="en-US" altLang="zh-CN" sz="1200" dirty="0"/>
              <a:t>	       </a:t>
            </a:r>
            <a:r>
              <a:rPr lang="en-US" sz="1200" dirty="0"/>
              <a:t>|</a:t>
            </a:r>
            <a:r>
              <a:rPr lang="en-US" altLang="zh-CN" sz="1200" dirty="0"/>
              <a:t>── img_103.jpg</a:t>
            </a:r>
          </a:p>
          <a:p>
            <a:r>
              <a:rPr lang="en-US" altLang="zh-CN" sz="1200" dirty="0"/>
              <a:t>	       </a:t>
            </a:r>
            <a:r>
              <a:rPr lang="en-US" sz="1200" dirty="0"/>
              <a:t>|</a:t>
            </a:r>
            <a:r>
              <a:rPr lang="en-US" altLang="zh-CN" sz="1200" dirty="0"/>
              <a:t>── ......</a:t>
            </a:r>
          </a:p>
          <a:p>
            <a:r>
              <a:rPr lang="en-US" altLang="zh-CN" sz="1200" dirty="0"/>
              <a:t>	       </a:t>
            </a:r>
            <a:r>
              <a:rPr lang="en-US" sz="1200" dirty="0"/>
              <a:t>|</a:t>
            </a:r>
            <a:r>
              <a:rPr lang="en-US" altLang="zh-CN" sz="1200" dirty="0"/>
              <a:t>── img_352.jpg</a:t>
            </a:r>
          </a:p>
          <a:p>
            <a:r>
              <a:rPr lang="en-US" sz="1200" b="1" dirty="0"/>
              <a:t>	</a:t>
            </a:r>
            <a:r>
              <a:rPr lang="en-US" sz="1200" dirty="0"/>
              <a:t>|</a:t>
            </a:r>
            <a:r>
              <a:rPr lang="en-US" altLang="zh-CN" sz="1200" dirty="0"/>
              <a:t>── </a:t>
            </a:r>
            <a:r>
              <a:rPr lang="en-US" altLang="zh-CN" sz="1200" b="1" dirty="0"/>
              <a:t>c1</a:t>
            </a:r>
          </a:p>
          <a:p>
            <a:r>
              <a:rPr lang="en-US" altLang="zh-CN" sz="1200" dirty="0"/>
              <a:t>	       </a:t>
            </a:r>
            <a:r>
              <a:rPr lang="en-US" sz="1200" dirty="0"/>
              <a:t>|</a:t>
            </a:r>
            <a:r>
              <a:rPr lang="en-US" altLang="zh-CN" sz="1200" dirty="0"/>
              <a:t>── img_421.jpg</a:t>
            </a:r>
          </a:p>
          <a:p>
            <a:r>
              <a:rPr lang="en-US" altLang="zh-CN" sz="1200" dirty="0"/>
              <a:t>	       </a:t>
            </a:r>
            <a:r>
              <a:rPr lang="en-US" sz="1200" dirty="0"/>
              <a:t>|</a:t>
            </a:r>
            <a:r>
              <a:rPr lang="en-US" altLang="zh-CN" sz="1200" dirty="0"/>
              <a:t>── ......</a:t>
            </a:r>
          </a:p>
          <a:p>
            <a:r>
              <a:rPr lang="en-US" altLang="zh-CN" sz="1200" dirty="0"/>
              <a:t>	       </a:t>
            </a:r>
            <a:r>
              <a:rPr lang="en-US" sz="1200" dirty="0"/>
              <a:t>|</a:t>
            </a:r>
            <a:r>
              <a:rPr lang="en-US" altLang="zh-CN" sz="1200" dirty="0"/>
              <a:t>── img_782.jpg</a:t>
            </a:r>
          </a:p>
          <a:p>
            <a:r>
              <a:rPr lang="en-US" sz="1200" dirty="0"/>
              <a:t>	|</a:t>
            </a:r>
            <a:r>
              <a:rPr lang="en-US" altLang="zh-CN" sz="1200" dirty="0"/>
              <a:t>── </a:t>
            </a:r>
            <a:r>
              <a:rPr lang="en-US" altLang="zh-CN" sz="1200" b="1" dirty="0"/>
              <a:t>c2</a:t>
            </a:r>
          </a:p>
          <a:p>
            <a:r>
              <a:rPr lang="en-US" sz="1200" b="1" dirty="0"/>
              <a:t>	|</a:t>
            </a:r>
            <a:r>
              <a:rPr lang="en-US" altLang="zh-CN" sz="1200" dirty="0"/>
              <a:t>── ......</a:t>
            </a:r>
          </a:p>
          <a:p>
            <a:r>
              <a:rPr lang="en-US" sz="1200" b="1" dirty="0"/>
              <a:t>	</a:t>
            </a:r>
            <a:r>
              <a:rPr lang="en-US" sz="1200" dirty="0"/>
              <a:t>|</a:t>
            </a:r>
            <a:r>
              <a:rPr lang="en-US" altLang="zh-CN" sz="1200" dirty="0"/>
              <a:t>── c9</a:t>
            </a:r>
            <a:endParaRPr lang="en-US" sz="1200" b="1" dirty="0"/>
          </a:p>
          <a:p>
            <a:r>
              <a:rPr lang="en-US" sz="1200" b="1" dirty="0"/>
              <a:t>    |</a:t>
            </a:r>
            <a:r>
              <a:rPr lang="en-US" altLang="zh-CN" sz="1200" dirty="0"/>
              <a:t>──</a:t>
            </a:r>
            <a:r>
              <a:rPr lang="en-US" sz="1200" b="1" dirty="0"/>
              <a:t> test 		             </a:t>
            </a:r>
            <a:r>
              <a:rPr lang="en-US" sz="1200" dirty="0">
                <a:sym typeface="Wingdings" pitchFamily="2" charset="2"/>
              </a:rPr>
              <a:t> Unlabeled </a:t>
            </a:r>
            <a:r>
              <a:rPr lang="en-US" sz="1200" b="1" dirty="0">
                <a:sym typeface="Wingdings" pitchFamily="2" charset="2"/>
              </a:rPr>
              <a:t>79,726</a:t>
            </a:r>
            <a:r>
              <a:rPr lang="en-US" sz="1200" dirty="0">
                <a:sym typeface="Wingdings" pitchFamily="2" charset="2"/>
              </a:rPr>
              <a:t> files with the resolution of 480x640</a:t>
            </a:r>
            <a:endParaRPr lang="en-US" sz="1200" b="1" dirty="0"/>
          </a:p>
          <a:p>
            <a:r>
              <a:rPr lang="en-US" sz="1200" b="1" dirty="0"/>
              <a:t>	</a:t>
            </a:r>
            <a:r>
              <a:rPr lang="en-US" sz="1200" dirty="0"/>
              <a:t>|</a:t>
            </a:r>
            <a:r>
              <a:rPr lang="en-US" altLang="zh-CN" sz="1200" dirty="0"/>
              <a:t>── img_1028.jpg</a:t>
            </a:r>
          </a:p>
          <a:p>
            <a:r>
              <a:rPr lang="en-US" sz="1200" dirty="0"/>
              <a:t>	|</a:t>
            </a:r>
            <a:r>
              <a:rPr lang="en-US" altLang="zh-CN" sz="1200" dirty="0"/>
              <a:t>── img_1029.jpg</a:t>
            </a:r>
          </a:p>
          <a:p>
            <a:r>
              <a:rPr lang="en-US" sz="1200" dirty="0"/>
              <a:t>	</a:t>
            </a:r>
            <a:r>
              <a:rPr lang="en-US" sz="1200" b="1" dirty="0"/>
              <a:t>|</a:t>
            </a:r>
            <a:r>
              <a:rPr lang="en-US" altLang="zh-CN" sz="1200" dirty="0"/>
              <a:t>── ......</a:t>
            </a:r>
            <a:endParaRPr lang="en-US" sz="1200" dirty="0"/>
          </a:p>
          <a:p>
            <a:r>
              <a:rPr lang="en-US" altLang="zh-CN" sz="1200" dirty="0"/>
              <a:t>|── </a:t>
            </a:r>
            <a:r>
              <a:rPr lang="en-US" sz="1200" dirty="0" err="1"/>
              <a:t>driver_imgs_list.csv</a:t>
            </a:r>
            <a:r>
              <a:rPr lang="en-US" sz="1200" dirty="0"/>
              <a:t>                      </a:t>
            </a:r>
            <a:r>
              <a:rPr lang="en-US" sz="1200" dirty="0">
                <a:sym typeface="Wingdings" pitchFamily="2" charset="2"/>
              </a:rPr>
              <a:t> Captures filename, subject id, class id</a:t>
            </a:r>
            <a:endParaRPr lang="en-US" sz="1200" dirty="0"/>
          </a:p>
          <a:p>
            <a:r>
              <a:rPr lang="en-US" altLang="zh-CN" sz="1200" dirty="0"/>
              <a:t>|── </a:t>
            </a:r>
            <a:r>
              <a:rPr lang="en-US" sz="1200" dirty="0" err="1"/>
              <a:t>sample_submission.csv</a:t>
            </a:r>
            <a:r>
              <a:rPr lang="en-US" sz="1200" dirty="0"/>
              <a:t>                </a:t>
            </a:r>
            <a:r>
              <a:rPr lang="en-US" sz="1200" dirty="0">
                <a:sym typeface="Wingdings" pitchFamily="2" charset="2"/>
              </a:rPr>
              <a:t> Sample format for Kaggle submission, </a:t>
            </a:r>
            <a:r>
              <a:rPr lang="en-US" sz="1200" b="1" dirty="0">
                <a:solidFill>
                  <a:schemeClr val="accent1"/>
                </a:solidFill>
                <a:sym typeface="Wingdings" pitchFamily="2" charset="2"/>
              </a:rPr>
              <a:t>NOT APPLICABE</a:t>
            </a:r>
            <a:r>
              <a:rPr lang="en-US" sz="1200" b="1" dirty="0">
                <a:solidFill>
                  <a:schemeClr val="accent1"/>
                </a:solidFill>
              </a:rPr>
              <a:t>  </a:t>
            </a:r>
            <a:r>
              <a:rPr lang="en-US" sz="1200" dirty="0"/>
              <a:t>      </a:t>
            </a:r>
          </a:p>
        </p:txBody>
      </p:sp>
      <p:grpSp>
        <p:nvGrpSpPr>
          <p:cNvPr id="10" name="Group 9">
            <a:extLst>
              <a:ext uri="{FF2B5EF4-FFF2-40B4-BE49-F238E27FC236}">
                <a16:creationId xmlns:a16="http://schemas.microsoft.com/office/drawing/2014/main" id="{052BD24A-1058-B44F-8FA6-D00802F993E3}"/>
              </a:ext>
            </a:extLst>
          </p:cNvPr>
          <p:cNvGrpSpPr/>
          <p:nvPr/>
        </p:nvGrpSpPr>
        <p:grpSpPr>
          <a:xfrm>
            <a:off x="7060668" y="2921710"/>
            <a:ext cx="4205781" cy="3607291"/>
            <a:chOff x="6266985" y="2868697"/>
            <a:chExt cx="4205781" cy="3607291"/>
          </a:xfrm>
        </p:grpSpPr>
        <p:sp>
          <p:nvSpPr>
            <p:cNvPr id="23" name="TextBox 22">
              <a:extLst>
                <a:ext uri="{FF2B5EF4-FFF2-40B4-BE49-F238E27FC236}">
                  <a16:creationId xmlns:a16="http://schemas.microsoft.com/office/drawing/2014/main" id="{63E31617-A6D5-074A-8766-E2DEC2DE4055}"/>
                </a:ext>
              </a:extLst>
            </p:cNvPr>
            <p:cNvSpPr txBox="1"/>
            <p:nvPr/>
          </p:nvSpPr>
          <p:spPr>
            <a:xfrm>
              <a:off x="6804016" y="3429000"/>
              <a:ext cx="3668750" cy="3046988"/>
            </a:xfrm>
            <a:prstGeom prst="rect">
              <a:avLst/>
            </a:prstGeom>
            <a:noFill/>
          </p:spPr>
          <p:txBody>
            <a:bodyPr wrap="square" rtlCol="0">
              <a:spAutoFit/>
            </a:bodyPr>
            <a:lstStyle/>
            <a:p>
              <a:pPr marL="285750" indent="-285750" fontAlgn="base">
                <a:buFont typeface="Wingdings" pitchFamily="2" charset="2"/>
                <a:buChar char="v"/>
              </a:pPr>
              <a:r>
                <a:rPr lang="en-US" dirty="0"/>
                <a:t>c0: safe driving</a:t>
              </a:r>
            </a:p>
            <a:p>
              <a:pPr marL="285750" indent="-285750" fontAlgn="base">
                <a:buFont typeface="Wingdings" pitchFamily="2" charset="2"/>
                <a:buChar char="v"/>
              </a:pPr>
              <a:r>
                <a:rPr lang="en-US" dirty="0"/>
                <a:t>c1: texting - right</a:t>
              </a:r>
            </a:p>
            <a:p>
              <a:pPr marL="285750" indent="-285750" fontAlgn="base">
                <a:buFont typeface="Wingdings" pitchFamily="2" charset="2"/>
                <a:buChar char="v"/>
              </a:pPr>
              <a:r>
                <a:rPr lang="en-US" dirty="0"/>
                <a:t>c2: talking on the phone - right</a:t>
              </a:r>
            </a:p>
            <a:p>
              <a:pPr marL="285750" indent="-285750" fontAlgn="base">
                <a:buFont typeface="Wingdings" pitchFamily="2" charset="2"/>
                <a:buChar char="v"/>
              </a:pPr>
              <a:r>
                <a:rPr lang="en-US" dirty="0"/>
                <a:t>c3: texting - left</a:t>
              </a:r>
            </a:p>
            <a:p>
              <a:pPr marL="285750" indent="-285750" fontAlgn="base">
                <a:buFont typeface="Wingdings" pitchFamily="2" charset="2"/>
                <a:buChar char="v"/>
              </a:pPr>
              <a:r>
                <a:rPr lang="en-US" dirty="0"/>
                <a:t>c4: talking on the phone - left</a:t>
              </a:r>
            </a:p>
            <a:p>
              <a:pPr marL="285750" indent="-285750" fontAlgn="base">
                <a:buFont typeface="Wingdings" pitchFamily="2" charset="2"/>
                <a:buChar char="v"/>
              </a:pPr>
              <a:r>
                <a:rPr lang="en-US" dirty="0"/>
                <a:t>c5: operating the radio</a:t>
              </a:r>
            </a:p>
            <a:p>
              <a:pPr marL="285750" indent="-285750" fontAlgn="base">
                <a:buFont typeface="Wingdings" pitchFamily="2" charset="2"/>
                <a:buChar char="v"/>
              </a:pPr>
              <a:r>
                <a:rPr lang="en-US" dirty="0"/>
                <a:t>c6: drinking</a:t>
              </a:r>
            </a:p>
            <a:p>
              <a:pPr marL="285750" indent="-285750" fontAlgn="base">
                <a:buFont typeface="Wingdings" pitchFamily="2" charset="2"/>
                <a:buChar char="v"/>
              </a:pPr>
              <a:r>
                <a:rPr lang="en-US" dirty="0"/>
                <a:t>c7: reaching behind</a:t>
              </a:r>
            </a:p>
            <a:p>
              <a:pPr marL="285750" indent="-285750" fontAlgn="base">
                <a:buFont typeface="Wingdings" pitchFamily="2" charset="2"/>
                <a:buChar char="v"/>
              </a:pPr>
              <a:r>
                <a:rPr lang="en-US" dirty="0"/>
                <a:t>c8: hair and makeup</a:t>
              </a:r>
            </a:p>
            <a:p>
              <a:pPr marL="285750" indent="-285750" fontAlgn="base">
                <a:buFont typeface="Wingdings" pitchFamily="2" charset="2"/>
                <a:buChar char="v"/>
              </a:pPr>
              <a:r>
                <a:rPr lang="en-US" dirty="0"/>
                <a:t>c9: talking to passenger</a:t>
              </a:r>
            </a:p>
            <a:p>
              <a:endParaRPr lang="en-US" sz="1200" dirty="0"/>
            </a:p>
          </p:txBody>
        </p:sp>
        <p:sp>
          <p:nvSpPr>
            <p:cNvPr id="9" name="TextBox 8">
              <a:extLst>
                <a:ext uri="{FF2B5EF4-FFF2-40B4-BE49-F238E27FC236}">
                  <a16:creationId xmlns:a16="http://schemas.microsoft.com/office/drawing/2014/main" id="{56B64E5B-A307-3645-BE3F-B954693F6367}"/>
                </a:ext>
              </a:extLst>
            </p:cNvPr>
            <p:cNvSpPr txBox="1"/>
            <p:nvPr/>
          </p:nvSpPr>
          <p:spPr>
            <a:xfrm>
              <a:off x="6266985" y="2868697"/>
              <a:ext cx="2218877" cy="40011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000" b="1" dirty="0"/>
                <a:t>Distraction Classes:</a:t>
              </a:r>
            </a:p>
          </p:txBody>
        </p:sp>
      </p:grpSp>
    </p:spTree>
    <p:extLst>
      <p:ext uri="{BB962C8B-B14F-4D97-AF65-F5344CB8AC3E}">
        <p14:creationId xmlns:p14="http://schemas.microsoft.com/office/powerpoint/2010/main" val="84376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30543"/>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Exploration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2" name="Picture 11" descr="Chart, bar chart&#10;&#10;Description automatically generated">
            <a:extLst>
              <a:ext uri="{FF2B5EF4-FFF2-40B4-BE49-F238E27FC236}">
                <a16:creationId xmlns:a16="http://schemas.microsoft.com/office/drawing/2014/main" id="{B5114D5D-37DE-9A44-975B-640A1EFBF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7" y="3858976"/>
            <a:ext cx="3791547" cy="2668481"/>
          </a:xfrm>
          <a:prstGeom prst="rect">
            <a:avLst/>
          </a:prstGeom>
        </p:spPr>
      </p:pic>
      <p:pic>
        <p:nvPicPr>
          <p:cNvPr id="15" name="Picture 14" descr="Chart, bar chart&#10;&#10;Description automatically generated">
            <a:extLst>
              <a:ext uri="{FF2B5EF4-FFF2-40B4-BE49-F238E27FC236}">
                <a16:creationId xmlns:a16="http://schemas.microsoft.com/office/drawing/2014/main" id="{224DCBFE-5665-9B4F-87EC-0BBD5E6B0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113" y="3806841"/>
            <a:ext cx="6082900" cy="2624395"/>
          </a:xfrm>
          <a:prstGeom prst="rect">
            <a:avLst/>
          </a:prstGeom>
        </p:spPr>
      </p:pic>
      <p:grpSp>
        <p:nvGrpSpPr>
          <p:cNvPr id="17" name="Group 16">
            <a:extLst>
              <a:ext uri="{FF2B5EF4-FFF2-40B4-BE49-F238E27FC236}">
                <a16:creationId xmlns:a16="http://schemas.microsoft.com/office/drawing/2014/main" id="{178FB5F0-501E-4344-A542-4421755660EA}"/>
              </a:ext>
            </a:extLst>
          </p:cNvPr>
          <p:cNvGrpSpPr/>
          <p:nvPr/>
        </p:nvGrpSpPr>
        <p:grpSpPr>
          <a:xfrm>
            <a:off x="2043112" y="794714"/>
            <a:ext cx="7912101" cy="2849274"/>
            <a:chOff x="2043112" y="794714"/>
            <a:chExt cx="7912101" cy="2849274"/>
          </a:xfrm>
        </p:grpSpPr>
        <p:pic>
          <p:nvPicPr>
            <p:cNvPr id="6" name="Picture 5" descr="A group of people in front of a window&#10;&#10;Description automatically generated">
              <a:extLst>
                <a:ext uri="{FF2B5EF4-FFF2-40B4-BE49-F238E27FC236}">
                  <a16:creationId xmlns:a16="http://schemas.microsoft.com/office/drawing/2014/main" id="{DB00F4C9-C1FE-C445-A643-40A3B853C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3112" y="794714"/>
              <a:ext cx="7912101" cy="2634286"/>
            </a:xfrm>
            <a:prstGeom prst="rect">
              <a:avLst/>
            </a:prstGeom>
          </p:spPr>
        </p:pic>
        <p:sp>
          <p:nvSpPr>
            <p:cNvPr id="16" name="TextBox 15">
              <a:extLst>
                <a:ext uri="{FF2B5EF4-FFF2-40B4-BE49-F238E27FC236}">
                  <a16:creationId xmlns:a16="http://schemas.microsoft.com/office/drawing/2014/main" id="{DAC4032C-39EE-7346-B617-BC83531C6FE5}"/>
                </a:ext>
              </a:extLst>
            </p:cNvPr>
            <p:cNvSpPr txBox="1"/>
            <p:nvPr/>
          </p:nvSpPr>
          <p:spPr>
            <a:xfrm>
              <a:off x="4937012" y="3390072"/>
              <a:ext cx="2124299" cy="253916"/>
            </a:xfrm>
            <a:prstGeom prst="rect">
              <a:avLst/>
            </a:prstGeom>
            <a:noFill/>
          </p:spPr>
          <p:txBody>
            <a:bodyPr wrap="none" rtlCol="0">
              <a:spAutoFit/>
            </a:bodyPr>
            <a:lstStyle/>
            <a:p>
              <a:r>
                <a:rPr lang="en-US" sz="1050" b="1" dirty="0"/>
                <a:t>Sample image per distraction class</a:t>
              </a:r>
            </a:p>
          </p:txBody>
        </p:sp>
      </p:grpSp>
    </p:spTree>
    <p:extLst>
      <p:ext uri="{BB962C8B-B14F-4D97-AF65-F5344CB8AC3E}">
        <p14:creationId xmlns:p14="http://schemas.microsoft.com/office/powerpoint/2010/main" val="3887579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429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Pre-Processing</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descr="A picture containing photo, different, person, doing&#10;&#10;Description automatically generated">
            <a:extLst>
              <a:ext uri="{FF2B5EF4-FFF2-40B4-BE49-F238E27FC236}">
                <a16:creationId xmlns:a16="http://schemas.microsoft.com/office/drawing/2014/main" id="{C0B6E682-5453-7342-8F92-5D559263A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58" y="3829041"/>
            <a:ext cx="6901691" cy="2944442"/>
          </a:xfrm>
          <a:prstGeom prst="rect">
            <a:avLst/>
          </a:prstGeom>
        </p:spPr>
      </p:pic>
      <p:pic>
        <p:nvPicPr>
          <p:cNvPr id="12" name="Picture 11" descr="A picture containing indoor, television, sitting, photo&#10;&#10;Description automatically generated">
            <a:extLst>
              <a:ext uri="{FF2B5EF4-FFF2-40B4-BE49-F238E27FC236}">
                <a16:creationId xmlns:a16="http://schemas.microsoft.com/office/drawing/2014/main" id="{CF071B0F-0EDC-3243-85A0-A89FD252F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288" y="915362"/>
            <a:ext cx="8415338" cy="3033221"/>
          </a:xfrm>
          <a:prstGeom prst="rect">
            <a:avLst/>
          </a:prstGeom>
        </p:spPr>
      </p:pic>
      <p:sp>
        <p:nvSpPr>
          <p:cNvPr id="16" name="Rectangle: Rounded Corners 18">
            <a:extLst>
              <a:ext uri="{FF2B5EF4-FFF2-40B4-BE49-F238E27FC236}">
                <a16:creationId xmlns:a16="http://schemas.microsoft.com/office/drawing/2014/main" id="{2C180C37-E57B-7A40-92E5-EDD06FB7CE2B}"/>
              </a:ext>
              <a:ext uri="{C183D7F6-B498-43B3-948B-1728B52AA6E4}">
                <adec:decorative xmlns:adec="http://schemas.microsoft.com/office/drawing/2017/decorative" val="1"/>
              </a:ext>
            </a:extLst>
          </p:cNvPr>
          <p:cNvSpPr/>
          <p:nvPr/>
        </p:nvSpPr>
        <p:spPr>
          <a:xfrm>
            <a:off x="7107041" y="4251417"/>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Image Resizing</a:t>
            </a:r>
          </a:p>
        </p:txBody>
      </p:sp>
      <p:sp>
        <p:nvSpPr>
          <p:cNvPr id="17" name="Rectangle: Rounded Corners 18">
            <a:extLst>
              <a:ext uri="{FF2B5EF4-FFF2-40B4-BE49-F238E27FC236}">
                <a16:creationId xmlns:a16="http://schemas.microsoft.com/office/drawing/2014/main" id="{65E17DE8-F861-024E-9B55-C20650329F6A}"/>
              </a:ext>
              <a:ext uri="{C183D7F6-B498-43B3-948B-1728B52AA6E4}">
                <adec:decorative xmlns:adec="http://schemas.microsoft.com/office/drawing/2017/decorative" val="1"/>
              </a:ext>
            </a:extLst>
          </p:cNvPr>
          <p:cNvSpPr/>
          <p:nvPr/>
        </p:nvSpPr>
        <p:spPr>
          <a:xfrm>
            <a:off x="113469" y="847530"/>
            <a:ext cx="2715455"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Image Augmentation</a:t>
            </a:r>
          </a:p>
        </p:txBody>
      </p:sp>
      <p:sp>
        <p:nvSpPr>
          <p:cNvPr id="19" name="TextBox 18">
            <a:extLst>
              <a:ext uri="{FF2B5EF4-FFF2-40B4-BE49-F238E27FC236}">
                <a16:creationId xmlns:a16="http://schemas.microsoft.com/office/drawing/2014/main" id="{495E61C9-6129-AC42-96CE-91C59B6BB402}"/>
              </a:ext>
            </a:extLst>
          </p:cNvPr>
          <p:cNvSpPr txBox="1"/>
          <p:nvPr/>
        </p:nvSpPr>
        <p:spPr>
          <a:xfrm>
            <a:off x="7212390" y="4865970"/>
            <a:ext cx="4812922" cy="1323439"/>
          </a:xfrm>
          <a:prstGeom prst="rect">
            <a:avLst/>
          </a:prstGeom>
          <a:noFill/>
        </p:spPr>
        <p:txBody>
          <a:bodyPr wrap="square" rtlCol="0">
            <a:spAutoFit/>
          </a:bodyPr>
          <a:lstStyle/>
          <a:p>
            <a:pPr marL="285750" indent="-285750" fontAlgn="base">
              <a:buFont typeface="Wingdings" pitchFamily="2" charset="2"/>
              <a:buChar char="v"/>
            </a:pPr>
            <a:r>
              <a:rPr lang="en-US" sz="1600" dirty="0"/>
              <a:t>Reduces memory load by reducing the image size</a:t>
            </a:r>
          </a:p>
          <a:p>
            <a:pPr marL="285750" indent="-285750" fontAlgn="base">
              <a:buFont typeface="Wingdings" pitchFamily="2" charset="2"/>
              <a:buChar char="v"/>
            </a:pPr>
            <a:r>
              <a:rPr lang="en-US" sz="1600" dirty="0"/>
              <a:t>Allows the batch size to be increased to speed up model training time</a:t>
            </a:r>
          </a:p>
          <a:p>
            <a:pPr marL="285750" indent="-285750" fontAlgn="base">
              <a:buFont typeface="Wingdings" pitchFamily="2" charset="2"/>
              <a:buChar char="v"/>
            </a:pPr>
            <a:r>
              <a:rPr lang="en-US" sz="1600" dirty="0"/>
              <a:t>Keeps the original aspect ratio and preserves the feature information </a:t>
            </a:r>
          </a:p>
        </p:txBody>
      </p:sp>
      <p:sp>
        <p:nvSpPr>
          <p:cNvPr id="20" name="TextBox 19">
            <a:extLst>
              <a:ext uri="{FF2B5EF4-FFF2-40B4-BE49-F238E27FC236}">
                <a16:creationId xmlns:a16="http://schemas.microsoft.com/office/drawing/2014/main" id="{CF7AF6E9-2566-324E-9F24-1C434C08CF16}"/>
              </a:ext>
            </a:extLst>
          </p:cNvPr>
          <p:cNvSpPr txBox="1"/>
          <p:nvPr/>
        </p:nvSpPr>
        <p:spPr>
          <a:xfrm>
            <a:off x="70608" y="1618150"/>
            <a:ext cx="3429831" cy="1569660"/>
          </a:xfrm>
          <a:prstGeom prst="rect">
            <a:avLst/>
          </a:prstGeom>
          <a:noFill/>
        </p:spPr>
        <p:txBody>
          <a:bodyPr wrap="square" rtlCol="0">
            <a:spAutoFit/>
          </a:bodyPr>
          <a:lstStyle/>
          <a:p>
            <a:pPr marL="285750" indent="-285750" fontAlgn="base">
              <a:buFont typeface="Wingdings" pitchFamily="2" charset="2"/>
              <a:buChar char="v"/>
            </a:pPr>
            <a:r>
              <a:rPr lang="en-US" sz="1600" dirty="0"/>
              <a:t>Generates more data from existing data</a:t>
            </a:r>
          </a:p>
          <a:p>
            <a:pPr marL="285750" indent="-285750" fontAlgn="base">
              <a:buFont typeface="Wingdings" pitchFamily="2" charset="2"/>
              <a:buChar char="v"/>
            </a:pPr>
            <a:r>
              <a:rPr lang="en-US" sz="1600" dirty="0"/>
              <a:t>Exposes more aspects of same data </a:t>
            </a:r>
          </a:p>
          <a:p>
            <a:pPr marL="285750" indent="-285750" fontAlgn="base">
              <a:buFont typeface="Wingdings" pitchFamily="2" charset="2"/>
              <a:buChar char="v"/>
            </a:pPr>
            <a:r>
              <a:rPr lang="en-US" sz="1600" dirty="0"/>
              <a:t>Supports random on-the-fly transformation</a:t>
            </a:r>
          </a:p>
        </p:txBody>
      </p:sp>
    </p:spTree>
    <p:extLst>
      <p:ext uri="{BB962C8B-B14F-4D97-AF65-F5344CB8AC3E}">
        <p14:creationId xmlns:p14="http://schemas.microsoft.com/office/powerpoint/2010/main" val="87544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429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Architecture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7930A27-16FB-1B4D-A7C9-348A82E1D56B}"/>
              </a:ext>
            </a:extLst>
          </p:cNvPr>
          <p:cNvGrpSpPr/>
          <p:nvPr/>
        </p:nvGrpSpPr>
        <p:grpSpPr>
          <a:xfrm>
            <a:off x="787561" y="1772690"/>
            <a:ext cx="7799227" cy="3685135"/>
            <a:chOff x="2173448" y="1558379"/>
            <a:chExt cx="6335222" cy="3573056"/>
          </a:xfrm>
        </p:grpSpPr>
        <p:grpSp>
          <p:nvGrpSpPr>
            <p:cNvPr id="19" name="Group 18">
              <a:extLst>
                <a:ext uri="{FF2B5EF4-FFF2-40B4-BE49-F238E27FC236}">
                  <a16:creationId xmlns:a16="http://schemas.microsoft.com/office/drawing/2014/main" id="{890059A5-C0C0-0942-B1B5-7FFC8EB147F3}"/>
                </a:ext>
              </a:extLst>
            </p:cNvPr>
            <p:cNvGrpSpPr/>
            <p:nvPr/>
          </p:nvGrpSpPr>
          <p:grpSpPr>
            <a:xfrm>
              <a:off x="2173448" y="1558379"/>
              <a:ext cx="6335222" cy="3573056"/>
              <a:chOff x="1116544" y="311470"/>
              <a:chExt cx="7459406" cy="4207094"/>
            </a:xfrm>
          </p:grpSpPr>
          <p:sp>
            <p:nvSpPr>
              <p:cNvPr id="22" name="Cube 21">
                <a:extLst>
                  <a:ext uri="{FF2B5EF4-FFF2-40B4-BE49-F238E27FC236}">
                    <a16:creationId xmlns:a16="http://schemas.microsoft.com/office/drawing/2014/main" id="{F4E6461A-3E5F-0443-88A0-55FEE1D45FEF}"/>
                  </a:ext>
                </a:extLst>
              </p:cNvPr>
              <p:cNvSpPr/>
              <p:nvPr/>
            </p:nvSpPr>
            <p:spPr>
              <a:xfrm>
                <a:off x="1334492" y="1209305"/>
                <a:ext cx="457200" cy="2992580"/>
              </a:xfrm>
              <a:prstGeom prst="cube">
                <a:avLst>
                  <a:gd name="adj" fmla="val 7921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3" name="Cube 22">
                <a:extLst>
                  <a:ext uri="{FF2B5EF4-FFF2-40B4-BE49-F238E27FC236}">
                    <a16:creationId xmlns:a16="http://schemas.microsoft.com/office/drawing/2014/main" id="{DE7990E0-9B33-294E-985F-6E6CB041C9A4}"/>
                  </a:ext>
                </a:extLst>
              </p:cNvPr>
              <p:cNvSpPr/>
              <p:nvPr/>
            </p:nvSpPr>
            <p:spPr>
              <a:xfrm>
                <a:off x="2004951" y="1209305"/>
                <a:ext cx="457200" cy="2992580"/>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Cube 24">
                <a:extLst>
                  <a:ext uri="{FF2B5EF4-FFF2-40B4-BE49-F238E27FC236}">
                    <a16:creationId xmlns:a16="http://schemas.microsoft.com/office/drawing/2014/main" id="{F1945653-58CA-8947-88A4-5B5E8B3E191F}"/>
                  </a:ext>
                </a:extLst>
              </p:cNvPr>
              <p:cNvSpPr/>
              <p:nvPr/>
            </p:nvSpPr>
            <p:spPr>
              <a:xfrm>
                <a:off x="2277094" y="1213265"/>
                <a:ext cx="354280" cy="2992580"/>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3D64CDA9-9C06-CA43-AFEC-7D6015E178F3}"/>
                  </a:ext>
                </a:extLst>
              </p:cNvPr>
              <p:cNvSpPr/>
              <p:nvPr/>
            </p:nvSpPr>
            <p:spPr>
              <a:xfrm>
                <a:off x="2919351" y="1791193"/>
                <a:ext cx="354280" cy="200692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9" name="Cube 28">
                <a:extLst>
                  <a:ext uri="{FF2B5EF4-FFF2-40B4-BE49-F238E27FC236}">
                    <a16:creationId xmlns:a16="http://schemas.microsoft.com/office/drawing/2014/main" id="{3A655A16-452E-E547-975A-99E7BBB78ABF}"/>
                  </a:ext>
                </a:extLst>
              </p:cNvPr>
              <p:cNvSpPr/>
              <p:nvPr/>
            </p:nvSpPr>
            <p:spPr>
              <a:xfrm>
                <a:off x="3172358" y="1717480"/>
                <a:ext cx="354280" cy="1924295"/>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522BB134-EAEF-344B-9EF2-067DF2031EAB}"/>
                  </a:ext>
                </a:extLst>
              </p:cNvPr>
              <p:cNvSpPr/>
              <p:nvPr/>
            </p:nvSpPr>
            <p:spPr>
              <a:xfrm>
                <a:off x="3798677" y="1971308"/>
                <a:ext cx="354280" cy="1199407"/>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1" name="Cube 30">
                <a:extLst>
                  <a:ext uri="{FF2B5EF4-FFF2-40B4-BE49-F238E27FC236}">
                    <a16:creationId xmlns:a16="http://schemas.microsoft.com/office/drawing/2014/main" id="{A09B474C-5B47-8F43-B84B-645D3A8A0659}"/>
                  </a:ext>
                </a:extLst>
              </p:cNvPr>
              <p:cNvSpPr/>
              <p:nvPr/>
            </p:nvSpPr>
            <p:spPr>
              <a:xfrm>
                <a:off x="4035987" y="1878446"/>
                <a:ext cx="354280" cy="1074717"/>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78D0A6AA-EBE8-F44C-BDEE-50731F46DAD5}"/>
                  </a:ext>
                </a:extLst>
              </p:cNvPr>
              <p:cNvSpPr/>
              <p:nvPr/>
            </p:nvSpPr>
            <p:spPr>
              <a:xfrm>
                <a:off x="5748396" y="1547749"/>
                <a:ext cx="457200" cy="2128651"/>
              </a:xfrm>
              <a:prstGeom prst="cube">
                <a:avLst>
                  <a:gd name="adj" fmla="val 7921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6077D070-0FCD-D14D-9FBA-EA0225F78ADA}"/>
                  </a:ext>
                </a:extLst>
              </p:cNvPr>
              <p:cNvSpPr/>
              <p:nvPr/>
            </p:nvSpPr>
            <p:spPr>
              <a:xfrm>
                <a:off x="6551403" y="1874827"/>
                <a:ext cx="457200" cy="1377538"/>
              </a:xfrm>
              <a:prstGeom prst="cube">
                <a:avLst>
                  <a:gd name="adj" fmla="val 7921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85269C1E-67EF-BF48-91C7-F02A043F3857}"/>
                  </a:ext>
                </a:extLst>
              </p:cNvPr>
              <p:cNvSpPr/>
              <p:nvPr/>
            </p:nvSpPr>
            <p:spPr>
              <a:xfrm>
                <a:off x="6860971" y="4056194"/>
                <a:ext cx="368135" cy="164275"/>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517045D3-A065-3245-978D-88DC4EF005AB}"/>
                  </a:ext>
                </a:extLst>
              </p:cNvPr>
              <p:cNvSpPr/>
              <p:nvPr/>
            </p:nvSpPr>
            <p:spPr>
              <a:xfrm>
                <a:off x="6860971" y="3746942"/>
                <a:ext cx="368135" cy="164275"/>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6" name="Cube 35">
                <a:extLst>
                  <a:ext uri="{FF2B5EF4-FFF2-40B4-BE49-F238E27FC236}">
                    <a16:creationId xmlns:a16="http://schemas.microsoft.com/office/drawing/2014/main" id="{1BD36A0F-60D8-704C-89D5-645C14572811}"/>
                  </a:ext>
                </a:extLst>
              </p:cNvPr>
              <p:cNvSpPr/>
              <p:nvPr/>
            </p:nvSpPr>
            <p:spPr>
              <a:xfrm>
                <a:off x="6860971" y="4352087"/>
                <a:ext cx="368135" cy="164275"/>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Cube 36">
                <a:extLst>
                  <a:ext uri="{FF2B5EF4-FFF2-40B4-BE49-F238E27FC236}">
                    <a16:creationId xmlns:a16="http://schemas.microsoft.com/office/drawing/2014/main" id="{8D5E382A-AF21-1A43-B605-36FF740C35F5}"/>
                  </a:ext>
                </a:extLst>
              </p:cNvPr>
              <p:cNvSpPr/>
              <p:nvPr/>
            </p:nvSpPr>
            <p:spPr>
              <a:xfrm>
                <a:off x="6860972" y="3437690"/>
                <a:ext cx="368135" cy="164275"/>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DF8115B3-2ED2-064F-985A-074F7DC1DA22}"/>
                  </a:ext>
                </a:extLst>
              </p:cNvPr>
              <p:cNvSpPr/>
              <p:nvPr/>
            </p:nvSpPr>
            <p:spPr>
              <a:xfrm>
                <a:off x="5025811" y="623457"/>
                <a:ext cx="230582" cy="3895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9EE184E-193B-D049-BBFA-2B1378239353}"/>
                  </a:ext>
                </a:extLst>
              </p:cNvPr>
              <p:cNvCxnSpPr>
                <a:stCxn id="22" idx="0"/>
                <a:endCxn id="23" idx="0"/>
              </p:cNvCxnSpPr>
              <p:nvPr/>
            </p:nvCxnSpPr>
            <p:spPr>
              <a:xfrm>
                <a:off x="1744182" y="1209305"/>
                <a:ext cx="670459" cy="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7F1198E-19D8-B54C-8429-29D09D779BB6}"/>
                  </a:ext>
                </a:extLst>
              </p:cNvPr>
              <p:cNvCxnSpPr>
                <a:stCxn id="22" idx="3"/>
                <a:endCxn id="23" idx="3"/>
              </p:cNvCxnSpPr>
              <p:nvPr/>
            </p:nvCxnSpPr>
            <p:spPr>
              <a:xfrm>
                <a:off x="1382002" y="4201885"/>
                <a:ext cx="670459" cy="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8ABF5FA-3229-A340-B836-AA6A7B7FDA9D}"/>
                  </a:ext>
                </a:extLst>
              </p:cNvPr>
              <p:cNvCxnSpPr>
                <a:stCxn id="25" idx="0"/>
                <a:endCxn id="27" idx="0"/>
              </p:cNvCxnSpPr>
              <p:nvPr/>
            </p:nvCxnSpPr>
            <p:spPr>
              <a:xfrm>
                <a:off x="2594559" y="1213265"/>
                <a:ext cx="642257" cy="577928"/>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8BAB01-492A-ED47-80B1-34C685EDE38C}"/>
                  </a:ext>
                </a:extLst>
              </p:cNvPr>
              <p:cNvCxnSpPr>
                <a:stCxn id="25" idx="3"/>
                <a:endCxn id="27" idx="3"/>
              </p:cNvCxnSpPr>
              <p:nvPr/>
            </p:nvCxnSpPr>
            <p:spPr>
              <a:xfrm flipV="1">
                <a:off x="2313909" y="3798122"/>
                <a:ext cx="642257" cy="407723"/>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7C63725-8132-B746-8988-B3C24BA91CC0}"/>
                  </a:ext>
                </a:extLst>
              </p:cNvPr>
              <p:cNvCxnSpPr>
                <a:stCxn id="29" idx="0"/>
                <a:endCxn id="30" idx="0"/>
              </p:cNvCxnSpPr>
              <p:nvPr/>
            </p:nvCxnSpPr>
            <p:spPr>
              <a:xfrm>
                <a:off x="3489823" y="1717480"/>
                <a:ext cx="626319" cy="253828"/>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45C1EB-5D83-7647-A9A5-BEFCC19FF2ED}"/>
                  </a:ext>
                </a:extLst>
              </p:cNvPr>
              <p:cNvCxnSpPr>
                <a:stCxn id="29" idx="3"/>
                <a:endCxn id="30" idx="3"/>
              </p:cNvCxnSpPr>
              <p:nvPr/>
            </p:nvCxnSpPr>
            <p:spPr>
              <a:xfrm flipV="1">
                <a:off x="3209173" y="3170715"/>
                <a:ext cx="626319" cy="47106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29B1260-B5D1-7B4C-BC83-4170797DCD5A}"/>
                  </a:ext>
                </a:extLst>
              </p:cNvPr>
              <p:cNvCxnSpPr>
                <a:stCxn id="31" idx="0"/>
                <a:endCxn id="38" idx="0"/>
              </p:cNvCxnSpPr>
              <p:nvPr/>
            </p:nvCxnSpPr>
            <p:spPr>
              <a:xfrm flipV="1">
                <a:off x="4353452" y="623457"/>
                <a:ext cx="787650" cy="1254989"/>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37D3F94-8E8E-134C-9A8B-D58D9E8EB58B}"/>
                  </a:ext>
                </a:extLst>
              </p:cNvPr>
              <p:cNvCxnSpPr>
                <a:stCxn id="31" idx="3"/>
                <a:endCxn id="38" idx="2"/>
              </p:cNvCxnSpPr>
              <p:nvPr/>
            </p:nvCxnSpPr>
            <p:spPr>
              <a:xfrm>
                <a:off x="4072802" y="2953163"/>
                <a:ext cx="1068300" cy="1565401"/>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3C38BC-4137-6C48-942D-97386AC62F8E}"/>
                  </a:ext>
                </a:extLst>
              </p:cNvPr>
              <p:cNvCxnSpPr>
                <a:stCxn id="38" idx="0"/>
                <a:endCxn id="32" idx="0"/>
              </p:cNvCxnSpPr>
              <p:nvPr/>
            </p:nvCxnSpPr>
            <p:spPr>
              <a:xfrm>
                <a:off x="5141102" y="623457"/>
                <a:ext cx="1016984" cy="92429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B1E348-5C40-4A49-9775-56B56325EE61}"/>
                  </a:ext>
                </a:extLst>
              </p:cNvPr>
              <p:cNvCxnSpPr>
                <a:stCxn id="38" idx="2"/>
                <a:endCxn id="32" idx="3"/>
              </p:cNvCxnSpPr>
              <p:nvPr/>
            </p:nvCxnSpPr>
            <p:spPr>
              <a:xfrm flipV="1">
                <a:off x="5141102" y="3676400"/>
                <a:ext cx="654804" cy="842164"/>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AC5F0C-0C39-7F4F-8559-F49F6480E91E}"/>
                  </a:ext>
                </a:extLst>
              </p:cNvPr>
              <p:cNvCxnSpPr>
                <a:stCxn id="32" idx="0"/>
                <a:endCxn id="33" idx="0"/>
              </p:cNvCxnSpPr>
              <p:nvPr/>
            </p:nvCxnSpPr>
            <p:spPr>
              <a:xfrm>
                <a:off x="6158086" y="1547749"/>
                <a:ext cx="803007" cy="327078"/>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CA9AEBB-76F2-484A-94F7-2E6D3D2FB200}"/>
                  </a:ext>
                </a:extLst>
              </p:cNvPr>
              <p:cNvCxnSpPr>
                <a:stCxn id="32" idx="3"/>
                <a:endCxn id="33" idx="3"/>
              </p:cNvCxnSpPr>
              <p:nvPr/>
            </p:nvCxnSpPr>
            <p:spPr>
              <a:xfrm flipV="1">
                <a:off x="5795906" y="3252365"/>
                <a:ext cx="803007" cy="424035"/>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53EC0CC-415C-8445-BC7E-BA6367C96C76}"/>
                  </a:ext>
                </a:extLst>
              </p:cNvPr>
              <p:cNvSpPr txBox="1"/>
              <p:nvPr/>
            </p:nvSpPr>
            <p:spPr>
              <a:xfrm>
                <a:off x="7229106" y="3390192"/>
                <a:ext cx="636713" cy="215444"/>
              </a:xfrm>
              <a:prstGeom prst="rect">
                <a:avLst/>
              </a:prstGeom>
              <a:noFill/>
            </p:spPr>
            <p:txBody>
              <a:bodyPr wrap="none" rtlCol="0">
                <a:spAutoFit/>
              </a:bodyPr>
              <a:lstStyle/>
              <a:p>
                <a:r>
                  <a:rPr lang="en-US" sz="800" dirty="0"/>
                  <a:t>Input layer</a:t>
                </a:r>
              </a:p>
            </p:txBody>
          </p:sp>
          <p:sp>
            <p:nvSpPr>
              <p:cNvPr id="52" name="TextBox 51">
                <a:extLst>
                  <a:ext uri="{FF2B5EF4-FFF2-40B4-BE49-F238E27FC236}">
                    <a16:creationId xmlns:a16="http://schemas.microsoft.com/office/drawing/2014/main" id="{FAF6A64B-E7E4-CF48-B8A6-80A086513CE7}"/>
                  </a:ext>
                </a:extLst>
              </p:cNvPr>
              <p:cNvSpPr txBox="1"/>
              <p:nvPr/>
            </p:nvSpPr>
            <p:spPr>
              <a:xfrm>
                <a:off x="7229106" y="3709132"/>
                <a:ext cx="923651" cy="215444"/>
              </a:xfrm>
              <a:prstGeom prst="rect">
                <a:avLst/>
              </a:prstGeom>
              <a:noFill/>
            </p:spPr>
            <p:txBody>
              <a:bodyPr wrap="none" rtlCol="0">
                <a:spAutoFit/>
              </a:bodyPr>
              <a:lstStyle/>
              <a:p>
                <a:r>
                  <a:rPr lang="en-US" sz="800" dirty="0"/>
                  <a:t>Convolution layer</a:t>
                </a:r>
              </a:p>
            </p:txBody>
          </p:sp>
          <p:sp>
            <p:nvSpPr>
              <p:cNvPr id="53" name="TextBox 52">
                <a:extLst>
                  <a:ext uri="{FF2B5EF4-FFF2-40B4-BE49-F238E27FC236}">
                    <a16:creationId xmlns:a16="http://schemas.microsoft.com/office/drawing/2014/main" id="{32BA8865-5E38-8343-B55B-01B25B31B418}"/>
                  </a:ext>
                </a:extLst>
              </p:cNvPr>
              <p:cNvSpPr txBox="1"/>
              <p:nvPr/>
            </p:nvSpPr>
            <p:spPr>
              <a:xfrm>
                <a:off x="7221633" y="4028072"/>
                <a:ext cx="931665" cy="215444"/>
              </a:xfrm>
              <a:prstGeom prst="rect">
                <a:avLst/>
              </a:prstGeom>
              <a:noFill/>
            </p:spPr>
            <p:txBody>
              <a:bodyPr wrap="none" rtlCol="0">
                <a:spAutoFit/>
              </a:bodyPr>
              <a:lstStyle/>
              <a:p>
                <a:r>
                  <a:rPr lang="en-US" sz="800" dirty="0"/>
                  <a:t>Max Pooling layer</a:t>
                </a:r>
              </a:p>
            </p:txBody>
          </p:sp>
          <p:sp>
            <p:nvSpPr>
              <p:cNvPr id="54" name="TextBox 53">
                <a:extLst>
                  <a:ext uri="{FF2B5EF4-FFF2-40B4-BE49-F238E27FC236}">
                    <a16:creationId xmlns:a16="http://schemas.microsoft.com/office/drawing/2014/main" id="{9B473275-44E9-FD49-85CC-0D6F8E163907}"/>
                  </a:ext>
                </a:extLst>
              </p:cNvPr>
              <p:cNvSpPr txBox="1"/>
              <p:nvPr/>
            </p:nvSpPr>
            <p:spPr>
              <a:xfrm>
                <a:off x="7229106" y="4295760"/>
                <a:ext cx="1346844" cy="215444"/>
              </a:xfrm>
              <a:prstGeom prst="rect">
                <a:avLst/>
              </a:prstGeom>
              <a:noFill/>
            </p:spPr>
            <p:txBody>
              <a:bodyPr wrap="none" rtlCol="0">
                <a:spAutoFit/>
              </a:bodyPr>
              <a:lstStyle/>
              <a:p>
                <a:r>
                  <a:rPr lang="en-US" sz="800" dirty="0"/>
                  <a:t>Fully connected dense layer</a:t>
                </a:r>
              </a:p>
            </p:txBody>
          </p:sp>
          <p:sp>
            <p:nvSpPr>
              <p:cNvPr id="55" name="TextBox 54">
                <a:extLst>
                  <a:ext uri="{FF2B5EF4-FFF2-40B4-BE49-F238E27FC236}">
                    <a16:creationId xmlns:a16="http://schemas.microsoft.com/office/drawing/2014/main" id="{C35F21DE-16FC-E746-85B3-FF79917D2E13}"/>
                  </a:ext>
                </a:extLst>
              </p:cNvPr>
              <p:cNvSpPr txBox="1"/>
              <p:nvPr/>
            </p:nvSpPr>
            <p:spPr>
              <a:xfrm>
                <a:off x="1116544" y="993860"/>
                <a:ext cx="530915" cy="215444"/>
              </a:xfrm>
              <a:prstGeom prst="rect">
                <a:avLst/>
              </a:prstGeom>
              <a:noFill/>
            </p:spPr>
            <p:txBody>
              <a:bodyPr wrap="none" rtlCol="0">
                <a:spAutoFit/>
              </a:bodyPr>
              <a:lstStyle/>
              <a:p>
                <a:r>
                  <a:rPr lang="en-US" sz="800" dirty="0"/>
                  <a:t>64x64x3</a:t>
                </a:r>
              </a:p>
            </p:txBody>
          </p:sp>
          <p:sp>
            <p:nvSpPr>
              <p:cNvPr id="56" name="TextBox 55">
                <a:extLst>
                  <a:ext uri="{FF2B5EF4-FFF2-40B4-BE49-F238E27FC236}">
                    <a16:creationId xmlns:a16="http://schemas.microsoft.com/office/drawing/2014/main" id="{D76CA6D9-3305-2545-AA14-6D56E9698AB3}"/>
                  </a:ext>
                </a:extLst>
              </p:cNvPr>
              <p:cNvSpPr txBox="1"/>
              <p:nvPr/>
            </p:nvSpPr>
            <p:spPr>
              <a:xfrm>
                <a:off x="1909100" y="991881"/>
                <a:ext cx="582211" cy="215444"/>
              </a:xfrm>
              <a:prstGeom prst="rect">
                <a:avLst/>
              </a:prstGeom>
              <a:noFill/>
            </p:spPr>
            <p:txBody>
              <a:bodyPr wrap="none" rtlCol="0">
                <a:spAutoFit/>
              </a:bodyPr>
              <a:lstStyle/>
              <a:p>
                <a:r>
                  <a:rPr lang="en-US" sz="800" dirty="0"/>
                  <a:t>64x64x32</a:t>
                </a:r>
              </a:p>
            </p:txBody>
          </p:sp>
          <p:sp>
            <p:nvSpPr>
              <p:cNvPr id="57" name="TextBox 56">
                <a:extLst>
                  <a:ext uri="{FF2B5EF4-FFF2-40B4-BE49-F238E27FC236}">
                    <a16:creationId xmlns:a16="http://schemas.microsoft.com/office/drawing/2014/main" id="{6F8A4779-563E-1743-B0CF-06E9B776844E}"/>
                  </a:ext>
                </a:extLst>
              </p:cNvPr>
              <p:cNvSpPr txBox="1"/>
              <p:nvPr/>
            </p:nvSpPr>
            <p:spPr>
              <a:xfrm>
                <a:off x="3026109" y="1377984"/>
                <a:ext cx="582211" cy="215444"/>
              </a:xfrm>
              <a:prstGeom prst="rect">
                <a:avLst/>
              </a:prstGeom>
              <a:noFill/>
            </p:spPr>
            <p:txBody>
              <a:bodyPr wrap="none" rtlCol="0">
                <a:spAutoFit/>
              </a:bodyPr>
              <a:lstStyle/>
              <a:p>
                <a:r>
                  <a:rPr lang="en-US" sz="800" dirty="0"/>
                  <a:t>32x32x64</a:t>
                </a:r>
              </a:p>
            </p:txBody>
          </p:sp>
          <p:sp>
            <p:nvSpPr>
              <p:cNvPr id="58" name="TextBox 57">
                <a:extLst>
                  <a:ext uri="{FF2B5EF4-FFF2-40B4-BE49-F238E27FC236}">
                    <a16:creationId xmlns:a16="http://schemas.microsoft.com/office/drawing/2014/main" id="{019F8B89-C9F7-C14D-9083-7CF750FA6ABA}"/>
                  </a:ext>
                </a:extLst>
              </p:cNvPr>
              <p:cNvSpPr txBox="1"/>
              <p:nvPr/>
            </p:nvSpPr>
            <p:spPr>
              <a:xfrm>
                <a:off x="3818564" y="1561133"/>
                <a:ext cx="633507" cy="215444"/>
              </a:xfrm>
              <a:prstGeom prst="rect">
                <a:avLst/>
              </a:prstGeom>
              <a:noFill/>
            </p:spPr>
            <p:txBody>
              <a:bodyPr wrap="none" rtlCol="0">
                <a:spAutoFit/>
              </a:bodyPr>
              <a:lstStyle/>
              <a:p>
                <a:r>
                  <a:rPr lang="en-US" sz="800" dirty="0"/>
                  <a:t>16x16x128</a:t>
                </a:r>
              </a:p>
            </p:txBody>
          </p:sp>
          <p:sp>
            <p:nvSpPr>
              <p:cNvPr id="59" name="TextBox 58">
                <a:extLst>
                  <a:ext uri="{FF2B5EF4-FFF2-40B4-BE49-F238E27FC236}">
                    <a16:creationId xmlns:a16="http://schemas.microsoft.com/office/drawing/2014/main" id="{27FE46FA-9F1A-F44B-8C63-74DD06EC95C6}"/>
                  </a:ext>
                </a:extLst>
              </p:cNvPr>
              <p:cNvSpPr txBox="1"/>
              <p:nvPr/>
            </p:nvSpPr>
            <p:spPr>
              <a:xfrm>
                <a:off x="4875644" y="311470"/>
                <a:ext cx="530915" cy="215444"/>
              </a:xfrm>
              <a:prstGeom prst="rect">
                <a:avLst/>
              </a:prstGeom>
              <a:noFill/>
            </p:spPr>
            <p:txBody>
              <a:bodyPr wrap="none" rtlCol="0">
                <a:spAutoFit/>
              </a:bodyPr>
              <a:lstStyle/>
              <a:p>
                <a:r>
                  <a:rPr lang="en-US" sz="800" dirty="0"/>
                  <a:t>8x8x128</a:t>
                </a:r>
              </a:p>
            </p:txBody>
          </p:sp>
          <p:sp>
            <p:nvSpPr>
              <p:cNvPr id="60" name="TextBox 59">
                <a:extLst>
                  <a:ext uri="{FF2B5EF4-FFF2-40B4-BE49-F238E27FC236}">
                    <a16:creationId xmlns:a16="http://schemas.microsoft.com/office/drawing/2014/main" id="{510EFD58-E11A-7540-AC36-4E7A1E9DA69D}"/>
                  </a:ext>
                </a:extLst>
              </p:cNvPr>
              <p:cNvSpPr txBox="1"/>
              <p:nvPr/>
            </p:nvSpPr>
            <p:spPr>
              <a:xfrm>
                <a:off x="6273377" y="1394507"/>
                <a:ext cx="338554" cy="215444"/>
              </a:xfrm>
              <a:prstGeom prst="rect">
                <a:avLst/>
              </a:prstGeom>
              <a:noFill/>
            </p:spPr>
            <p:txBody>
              <a:bodyPr wrap="none" rtlCol="0">
                <a:spAutoFit/>
              </a:bodyPr>
              <a:lstStyle/>
              <a:p>
                <a:r>
                  <a:rPr lang="en-US" sz="800" dirty="0"/>
                  <a:t>256</a:t>
                </a:r>
              </a:p>
            </p:txBody>
          </p:sp>
          <p:sp>
            <p:nvSpPr>
              <p:cNvPr id="61" name="TextBox 60">
                <a:extLst>
                  <a:ext uri="{FF2B5EF4-FFF2-40B4-BE49-F238E27FC236}">
                    <a16:creationId xmlns:a16="http://schemas.microsoft.com/office/drawing/2014/main" id="{9D4309FC-C8DB-FB4D-9EEA-FDBBE2BD26B6}"/>
                  </a:ext>
                </a:extLst>
              </p:cNvPr>
              <p:cNvSpPr txBox="1"/>
              <p:nvPr/>
            </p:nvSpPr>
            <p:spPr>
              <a:xfrm>
                <a:off x="7032403" y="1683471"/>
                <a:ext cx="287258" cy="215444"/>
              </a:xfrm>
              <a:prstGeom prst="rect">
                <a:avLst/>
              </a:prstGeom>
              <a:noFill/>
            </p:spPr>
            <p:txBody>
              <a:bodyPr wrap="none" rtlCol="0">
                <a:spAutoFit/>
              </a:bodyPr>
              <a:lstStyle/>
              <a:p>
                <a:r>
                  <a:rPr lang="en-US" sz="800" dirty="0"/>
                  <a:t>10</a:t>
                </a:r>
              </a:p>
            </p:txBody>
          </p:sp>
        </p:grpSp>
        <p:cxnSp>
          <p:nvCxnSpPr>
            <p:cNvPr id="20" name="Straight Connector 19">
              <a:extLst>
                <a:ext uri="{FF2B5EF4-FFF2-40B4-BE49-F238E27FC236}">
                  <a16:creationId xmlns:a16="http://schemas.microsoft.com/office/drawing/2014/main" id="{2F2DF0EB-9E23-C845-9978-F46144A261B3}"/>
                </a:ext>
              </a:extLst>
            </p:cNvPr>
            <p:cNvCxnSpPr>
              <a:cxnSpLocks/>
            </p:cNvCxnSpPr>
            <p:nvPr/>
          </p:nvCxnSpPr>
          <p:spPr>
            <a:xfrm flipH="1">
              <a:off x="5930007" y="1946557"/>
              <a:ext cx="24633" cy="304349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843901-B200-034D-A0D1-4481E1CD65DD}"/>
                </a:ext>
              </a:extLst>
            </p:cNvPr>
            <p:cNvSpPr txBox="1"/>
            <p:nvPr/>
          </p:nvSpPr>
          <p:spPr>
            <a:xfrm>
              <a:off x="5707318" y="1727961"/>
              <a:ext cx="534121" cy="215444"/>
            </a:xfrm>
            <a:prstGeom prst="rect">
              <a:avLst/>
            </a:prstGeom>
            <a:noFill/>
          </p:spPr>
          <p:txBody>
            <a:bodyPr wrap="none" rtlCol="0">
              <a:spAutoFit/>
            </a:bodyPr>
            <a:lstStyle/>
            <a:p>
              <a:r>
                <a:rPr lang="en-US" sz="800" dirty="0"/>
                <a:t>Dropout</a:t>
              </a:r>
            </a:p>
          </p:txBody>
        </p:sp>
      </p:grpSp>
      <p:sp>
        <p:nvSpPr>
          <p:cNvPr id="62" name="Rectangle: Rounded Corners 18">
            <a:extLst>
              <a:ext uri="{FF2B5EF4-FFF2-40B4-BE49-F238E27FC236}">
                <a16:creationId xmlns:a16="http://schemas.microsoft.com/office/drawing/2014/main" id="{F3BA55BB-0FA7-6943-B35D-7E504708C590}"/>
              </a:ext>
              <a:ext uri="{C183D7F6-B498-43B3-948B-1728B52AA6E4}">
                <adec:decorative xmlns:adec="http://schemas.microsoft.com/office/drawing/2017/decorative" val="1"/>
              </a:ext>
            </a:extLst>
          </p:cNvPr>
          <p:cNvSpPr/>
          <p:nvPr/>
        </p:nvSpPr>
        <p:spPr>
          <a:xfrm>
            <a:off x="113469" y="847530"/>
            <a:ext cx="5516953"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Convolution Neural Network from Scratch</a:t>
            </a:r>
          </a:p>
        </p:txBody>
      </p:sp>
      <p:sp>
        <p:nvSpPr>
          <p:cNvPr id="63" name="TextBox 62">
            <a:extLst>
              <a:ext uri="{FF2B5EF4-FFF2-40B4-BE49-F238E27FC236}">
                <a16:creationId xmlns:a16="http://schemas.microsoft.com/office/drawing/2014/main" id="{2FAD8DA6-9831-C143-AA39-32EB1F5A6693}"/>
              </a:ext>
            </a:extLst>
          </p:cNvPr>
          <p:cNvSpPr txBox="1"/>
          <p:nvPr/>
        </p:nvSpPr>
        <p:spPr>
          <a:xfrm>
            <a:off x="8503209" y="1520083"/>
            <a:ext cx="3413660" cy="4770537"/>
          </a:xfrm>
          <a:prstGeom prst="rect">
            <a:avLst/>
          </a:prstGeom>
          <a:noFill/>
        </p:spPr>
        <p:txBody>
          <a:bodyPr wrap="square" rtlCol="0">
            <a:spAutoFit/>
          </a:bodyPr>
          <a:lstStyle/>
          <a:p>
            <a:pPr marL="285750" indent="-285750" fontAlgn="base">
              <a:buFont typeface="Wingdings" pitchFamily="2" charset="2"/>
              <a:buChar char="v"/>
            </a:pPr>
            <a:r>
              <a:rPr lang="en-US" sz="1600" dirty="0"/>
              <a:t>Three common layers are used, convolution, pooling, and fully connected</a:t>
            </a:r>
          </a:p>
          <a:p>
            <a:pPr marL="285750" indent="-285750" fontAlgn="base">
              <a:buFont typeface="Wingdings" pitchFamily="2" charset="2"/>
              <a:buChar char="v"/>
            </a:pPr>
            <a:r>
              <a:rPr lang="en-US" sz="1600" dirty="0"/>
              <a:t>Input layers accepts 64x64x3 input (RGB images)</a:t>
            </a:r>
          </a:p>
          <a:p>
            <a:pPr marL="285750" indent="-285750" fontAlgn="base">
              <a:buFont typeface="Wingdings" pitchFamily="2" charset="2"/>
              <a:buChar char="v"/>
            </a:pPr>
            <a:r>
              <a:rPr lang="en-US" sz="1600" dirty="0"/>
              <a:t>Three convolution layers, with various number of filters. E.g. 32, 64, and 128; All convolution layers use </a:t>
            </a:r>
            <a:r>
              <a:rPr lang="en-US" sz="1600" i="1" dirty="0" err="1"/>
              <a:t>relu</a:t>
            </a:r>
            <a:r>
              <a:rPr lang="en-US" sz="1600" dirty="0"/>
              <a:t> activation function and 5x5 stride. </a:t>
            </a:r>
          </a:p>
          <a:p>
            <a:pPr marL="285750" indent="-285750" fontAlgn="base">
              <a:buFont typeface="Wingdings" pitchFamily="2" charset="2"/>
              <a:buChar char="v"/>
            </a:pPr>
            <a:r>
              <a:rPr lang="en-US" sz="1600" dirty="0"/>
              <a:t>Each convolution layer has a following max pooling layer, which uses 2x2 pooling window. </a:t>
            </a:r>
          </a:p>
          <a:p>
            <a:pPr marL="285750" indent="-285750" fontAlgn="base">
              <a:buFont typeface="Wingdings" pitchFamily="2" charset="2"/>
              <a:buChar char="v"/>
            </a:pPr>
            <a:r>
              <a:rPr lang="en-US" sz="1600" dirty="0"/>
              <a:t>Two fully connected dense layers are following after flattening out, the last layer has 10 as number of output, which corresponds to number of classes to classify. </a:t>
            </a:r>
          </a:p>
          <a:p>
            <a:pPr marL="285750" indent="-285750" fontAlgn="base">
              <a:buFont typeface="Wingdings" pitchFamily="2" charset="2"/>
              <a:buChar char="v"/>
            </a:pPr>
            <a:endParaRPr lang="en-US" sz="1600" dirty="0"/>
          </a:p>
        </p:txBody>
      </p:sp>
    </p:spTree>
    <p:extLst>
      <p:ext uri="{BB962C8B-B14F-4D97-AF65-F5344CB8AC3E}">
        <p14:creationId xmlns:p14="http://schemas.microsoft.com/office/powerpoint/2010/main" val="1292360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429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Architecture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48624AD-75C5-0949-8655-AD033FD207BB}"/>
              </a:ext>
            </a:extLst>
          </p:cNvPr>
          <p:cNvGrpSpPr/>
          <p:nvPr/>
        </p:nvGrpSpPr>
        <p:grpSpPr>
          <a:xfrm>
            <a:off x="4723958" y="1658485"/>
            <a:ext cx="7239442" cy="3855356"/>
            <a:chOff x="964708" y="1388648"/>
            <a:chExt cx="7039860" cy="3752583"/>
          </a:xfrm>
        </p:grpSpPr>
        <p:sp>
          <p:nvSpPr>
            <p:cNvPr id="18" name="Cube 17">
              <a:extLst>
                <a:ext uri="{FF2B5EF4-FFF2-40B4-BE49-F238E27FC236}">
                  <a16:creationId xmlns:a16="http://schemas.microsoft.com/office/drawing/2014/main" id="{F7B3A0F4-FBA1-6847-8598-243E92D927AE}"/>
                </a:ext>
              </a:extLst>
            </p:cNvPr>
            <p:cNvSpPr/>
            <p:nvPr/>
          </p:nvSpPr>
          <p:spPr>
            <a:xfrm>
              <a:off x="1196430" y="2345693"/>
              <a:ext cx="388297" cy="2541578"/>
            </a:xfrm>
            <a:prstGeom prst="cube">
              <a:avLst>
                <a:gd name="adj" fmla="val 7921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Cube 18">
              <a:extLst>
                <a:ext uri="{FF2B5EF4-FFF2-40B4-BE49-F238E27FC236}">
                  <a16:creationId xmlns:a16="http://schemas.microsoft.com/office/drawing/2014/main" id="{D8B5FF26-98A3-044A-9BAD-3B6A919C55D8}"/>
                </a:ext>
              </a:extLst>
            </p:cNvPr>
            <p:cNvSpPr/>
            <p:nvPr/>
          </p:nvSpPr>
          <p:spPr>
            <a:xfrm>
              <a:off x="1667800" y="2320904"/>
              <a:ext cx="388297" cy="254157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0" name="Cube 19">
              <a:extLst>
                <a:ext uri="{FF2B5EF4-FFF2-40B4-BE49-F238E27FC236}">
                  <a16:creationId xmlns:a16="http://schemas.microsoft.com/office/drawing/2014/main" id="{E9E92969-56B8-7E42-A73B-E3D7E0C4AC3B}"/>
                </a:ext>
              </a:extLst>
            </p:cNvPr>
            <p:cNvSpPr/>
            <p:nvPr/>
          </p:nvSpPr>
          <p:spPr>
            <a:xfrm>
              <a:off x="2611535" y="2682313"/>
              <a:ext cx="300888" cy="1704471"/>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Cube 20">
              <a:extLst>
                <a:ext uri="{FF2B5EF4-FFF2-40B4-BE49-F238E27FC236}">
                  <a16:creationId xmlns:a16="http://schemas.microsoft.com/office/drawing/2014/main" id="{F2352C17-2EB5-7A47-874C-FF48A95755EE}"/>
                </a:ext>
              </a:extLst>
            </p:cNvPr>
            <p:cNvSpPr/>
            <p:nvPr/>
          </p:nvSpPr>
          <p:spPr>
            <a:xfrm>
              <a:off x="3426344" y="2836252"/>
              <a:ext cx="300888" cy="101864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2" name="Cube 21">
              <a:extLst>
                <a:ext uri="{FF2B5EF4-FFF2-40B4-BE49-F238E27FC236}">
                  <a16:creationId xmlns:a16="http://schemas.microsoft.com/office/drawing/2014/main" id="{B6498BE8-D6DC-D54F-B5DC-D8BE386F4F17}"/>
                </a:ext>
              </a:extLst>
            </p:cNvPr>
            <p:cNvSpPr/>
            <p:nvPr/>
          </p:nvSpPr>
          <p:spPr>
            <a:xfrm>
              <a:off x="6838705" y="2543532"/>
              <a:ext cx="204231" cy="1841194"/>
            </a:xfrm>
            <a:prstGeom prst="cube">
              <a:avLst>
                <a:gd name="adj" fmla="val 7921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D57CA05A-0C35-FE44-9497-718E133F448C}"/>
                </a:ext>
              </a:extLst>
            </p:cNvPr>
            <p:cNvSpPr/>
            <p:nvPr/>
          </p:nvSpPr>
          <p:spPr>
            <a:xfrm>
              <a:off x="7585915" y="2733281"/>
              <a:ext cx="204231" cy="1191513"/>
            </a:xfrm>
            <a:prstGeom prst="cube">
              <a:avLst>
                <a:gd name="adj" fmla="val 7921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2C34EB55-DCDF-7042-A750-75C591972B21}"/>
                </a:ext>
              </a:extLst>
            </p:cNvPr>
            <p:cNvSpPr/>
            <p:nvPr/>
          </p:nvSpPr>
          <p:spPr>
            <a:xfrm>
              <a:off x="4310197" y="4532903"/>
              <a:ext cx="312655" cy="13951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64362E3C-F451-204C-A955-10439FFF43FA}"/>
                </a:ext>
              </a:extLst>
            </p:cNvPr>
            <p:cNvSpPr/>
            <p:nvPr/>
          </p:nvSpPr>
          <p:spPr>
            <a:xfrm>
              <a:off x="4310197" y="4270258"/>
              <a:ext cx="312655" cy="139518"/>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6" name="Cube 25">
              <a:extLst>
                <a:ext uri="{FF2B5EF4-FFF2-40B4-BE49-F238E27FC236}">
                  <a16:creationId xmlns:a16="http://schemas.microsoft.com/office/drawing/2014/main" id="{A52FA210-42A6-8B4F-BFAF-39762CF558CE}"/>
                </a:ext>
              </a:extLst>
            </p:cNvPr>
            <p:cNvSpPr/>
            <p:nvPr/>
          </p:nvSpPr>
          <p:spPr>
            <a:xfrm>
              <a:off x="4310197" y="4784203"/>
              <a:ext cx="312655" cy="139518"/>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D5EDE4C8-73C7-AE4A-8455-1224763349A6}"/>
                </a:ext>
              </a:extLst>
            </p:cNvPr>
            <p:cNvSpPr/>
            <p:nvPr/>
          </p:nvSpPr>
          <p:spPr>
            <a:xfrm>
              <a:off x="4310198" y="4007612"/>
              <a:ext cx="312655" cy="139518"/>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B45B4966-7F19-974C-A7BE-24BBDAF1A3A1}"/>
                </a:ext>
              </a:extLst>
            </p:cNvPr>
            <p:cNvSpPr/>
            <p:nvPr/>
          </p:nvSpPr>
          <p:spPr>
            <a:xfrm>
              <a:off x="6370356" y="1686120"/>
              <a:ext cx="103001" cy="3369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09ECB6B-4AF8-0940-A0BB-C82B65606587}"/>
                </a:ext>
              </a:extLst>
            </p:cNvPr>
            <p:cNvCxnSpPr>
              <a:stCxn id="18" idx="0"/>
              <a:endCxn id="19" idx="0"/>
            </p:cNvCxnSpPr>
            <p:nvPr/>
          </p:nvCxnSpPr>
          <p:spPr>
            <a:xfrm flipV="1">
              <a:off x="1544377" y="2320904"/>
              <a:ext cx="471370" cy="24789"/>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C393BD-177C-7246-B831-D49B0D75B998}"/>
                </a:ext>
              </a:extLst>
            </p:cNvPr>
            <p:cNvCxnSpPr>
              <a:stCxn id="18" idx="3"/>
              <a:endCxn id="19" idx="3"/>
            </p:cNvCxnSpPr>
            <p:nvPr/>
          </p:nvCxnSpPr>
          <p:spPr>
            <a:xfrm flipV="1">
              <a:off x="1236780" y="4862482"/>
              <a:ext cx="471370" cy="24789"/>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C305AB-CC85-EA47-A1DC-507312371614}"/>
                </a:ext>
              </a:extLst>
            </p:cNvPr>
            <p:cNvCxnSpPr>
              <a:stCxn id="60" idx="0"/>
              <a:endCxn id="20" idx="0"/>
            </p:cNvCxnSpPr>
            <p:nvPr/>
          </p:nvCxnSpPr>
          <p:spPr>
            <a:xfrm>
              <a:off x="2299239" y="2274061"/>
              <a:ext cx="581917" cy="40825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19B949-3331-AB46-A88E-7840773F8739}"/>
                </a:ext>
              </a:extLst>
            </p:cNvPr>
            <p:cNvCxnSpPr>
              <a:stCxn id="60" idx="3"/>
              <a:endCxn id="20" idx="3"/>
            </p:cNvCxnSpPr>
            <p:nvPr/>
          </p:nvCxnSpPr>
          <p:spPr>
            <a:xfrm flipV="1">
              <a:off x="2060885" y="4386784"/>
              <a:ext cx="581917" cy="428855"/>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33DAD7-81FE-504F-8104-24D44F763FE4}"/>
                </a:ext>
              </a:extLst>
            </p:cNvPr>
            <p:cNvCxnSpPr>
              <a:stCxn id="62" idx="0"/>
              <a:endCxn id="21" idx="0"/>
            </p:cNvCxnSpPr>
            <p:nvPr/>
          </p:nvCxnSpPr>
          <p:spPr>
            <a:xfrm>
              <a:off x="3197574" y="2630312"/>
              <a:ext cx="498391" cy="20594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1479D8-29C3-0742-8F0A-FF436CAC3E8B}"/>
                </a:ext>
              </a:extLst>
            </p:cNvPr>
            <p:cNvCxnSpPr>
              <a:stCxn id="62" idx="3"/>
              <a:endCxn id="21" idx="3"/>
            </p:cNvCxnSpPr>
            <p:nvPr/>
          </p:nvCxnSpPr>
          <p:spPr>
            <a:xfrm flipV="1">
              <a:off x="2959220" y="3854900"/>
              <a:ext cx="498391" cy="409703"/>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16064C-EEE7-5144-A7C9-FCA70CB90957}"/>
                </a:ext>
              </a:extLst>
            </p:cNvPr>
            <p:cNvCxnSpPr>
              <a:cxnSpLocks/>
              <a:stCxn id="28" idx="0"/>
              <a:endCxn id="22" idx="0"/>
            </p:cNvCxnSpPr>
            <p:nvPr/>
          </p:nvCxnSpPr>
          <p:spPr>
            <a:xfrm>
              <a:off x="6421857" y="1686120"/>
              <a:ext cx="599856" cy="85741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E863F0F-793F-2549-BE5B-8A10258F874D}"/>
                </a:ext>
              </a:extLst>
            </p:cNvPr>
            <p:cNvCxnSpPr>
              <a:cxnSpLocks/>
              <a:stCxn id="28" idx="2"/>
              <a:endCxn id="22" idx="3"/>
            </p:cNvCxnSpPr>
            <p:nvPr/>
          </p:nvCxnSpPr>
          <p:spPr>
            <a:xfrm flipV="1">
              <a:off x="6421857" y="4384726"/>
              <a:ext cx="438071" cy="670498"/>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F3C79D-2062-2A46-8E89-B1853FE585D4}"/>
                </a:ext>
              </a:extLst>
            </p:cNvPr>
            <p:cNvCxnSpPr>
              <a:cxnSpLocks/>
              <a:stCxn id="22" idx="0"/>
              <a:endCxn id="23" idx="0"/>
            </p:cNvCxnSpPr>
            <p:nvPr/>
          </p:nvCxnSpPr>
          <p:spPr>
            <a:xfrm>
              <a:off x="7021713" y="2543532"/>
              <a:ext cx="747210" cy="189749"/>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5E10C4C-E836-354F-B1BC-5169D81547A3}"/>
                </a:ext>
              </a:extLst>
            </p:cNvPr>
            <p:cNvCxnSpPr>
              <a:cxnSpLocks/>
              <a:stCxn id="22" idx="3"/>
              <a:endCxn id="23" idx="3"/>
            </p:cNvCxnSpPr>
            <p:nvPr/>
          </p:nvCxnSpPr>
          <p:spPr>
            <a:xfrm flipV="1">
              <a:off x="6859928" y="3924794"/>
              <a:ext cx="747210" cy="45993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F998869-D84F-9841-805E-DB6CF95B7891}"/>
                </a:ext>
              </a:extLst>
            </p:cNvPr>
            <p:cNvSpPr txBox="1"/>
            <p:nvPr/>
          </p:nvSpPr>
          <p:spPr>
            <a:xfrm>
              <a:off x="4622852" y="3967272"/>
              <a:ext cx="540756" cy="182975"/>
            </a:xfrm>
            <a:prstGeom prst="rect">
              <a:avLst/>
            </a:prstGeom>
            <a:noFill/>
          </p:spPr>
          <p:txBody>
            <a:bodyPr wrap="none" rtlCol="0">
              <a:spAutoFit/>
            </a:bodyPr>
            <a:lstStyle/>
            <a:p>
              <a:r>
                <a:rPr lang="en-US" sz="800" dirty="0"/>
                <a:t>Input layer</a:t>
              </a:r>
            </a:p>
          </p:txBody>
        </p:sp>
        <p:sp>
          <p:nvSpPr>
            <p:cNvPr id="47" name="TextBox 46">
              <a:extLst>
                <a:ext uri="{FF2B5EF4-FFF2-40B4-BE49-F238E27FC236}">
                  <a16:creationId xmlns:a16="http://schemas.microsoft.com/office/drawing/2014/main" id="{B7CCE7F4-527E-DF4B-898B-460832194EEE}"/>
                </a:ext>
              </a:extLst>
            </p:cNvPr>
            <p:cNvSpPr txBox="1"/>
            <p:nvPr/>
          </p:nvSpPr>
          <p:spPr>
            <a:xfrm>
              <a:off x="4622852" y="4238146"/>
              <a:ext cx="784450" cy="182975"/>
            </a:xfrm>
            <a:prstGeom prst="rect">
              <a:avLst/>
            </a:prstGeom>
            <a:noFill/>
          </p:spPr>
          <p:txBody>
            <a:bodyPr wrap="none" rtlCol="0">
              <a:spAutoFit/>
            </a:bodyPr>
            <a:lstStyle/>
            <a:p>
              <a:r>
                <a:rPr lang="en-US" sz="800" dirty="0"/>
                <a:t>Convolution layer</a:t>
              </a:r>
            </a:p>
          </p:txBody>
        </p:sp>
        <p:sp>
          <p:nvSpPr>
            <p:cNvPr id="48" name="TextBox 47">
              <a:extLst>
                <a:ext uri="{FF2B5EF4-FFF2-40B4-BE49-F238E27FC236}">
                  <a16:creationId xmlns:a16="http://schemas.microsoft.com/office/drawing/2014/main" id="{811138E0-24B7-5D4B-A5E0-4E1054E834BF}"/>
                </a:ext>
              </a:extLst>
            </p:cNvPr>
            <p:cNvSpPr txBox="1"/>
            <p:nvPr/>
          </p:nvSpPr>
          <p:spPr>
            <a:xfrm>
              <a:off x="4616505" y="4509020"/>
              <a:ext cx="791257" cy="182975"/>
            </a:xfrm>
            <a:prstGeom prst="rect">
              <a:avLst/>
            </a:prstGeom>
            <a:noFill/>
          </p:spPr>
          <p:txBody>
            <a:bodyPr wrap="none" rtlCol="0">
              <a:spAutoFit/>
            </a:bodyPr>
            <a:lstStyle/>
            <a:p>
              <a:r>
                <a:rPr lang="en-US" sz="800" dirty="0"/>
                <a:t>Max Pooling layer</a:t>
              </a:r>
            </a:p>
          </p:txBody>
        </p:sp>
        <p:sp>
          <p:nvSpPr>
            <p:cNvPr id="49" name="TextBox 48">
              <a:extLst>
                <a:ext uri="{FF2B5EF4-FFF2-40B4-BE49-F238E27FC236}">
                  <a16:creationId xmlns:a16="http://schemas.microsoft.com/office/drawing/2014/main" id="{4A9EA895-6851-F648-9693-824C95F68DBC}"/>
                </a:ext>
              </a:extLst>
            </p:cNvPr>
            <p:cNvSpPr txBox="1"/>
            <p:nvPr/>
          </p:nvSpPr>
          <p:spPr>
            <a:xfrm>
              <a:off x="4622852" y="4736365"/>
              <a:ext cx="1143865" cy="182975"/>
            </a:xfrm>
            <a:prstGeom prst="rect">
              <a:avLst/>
            </a:prstGeom>
            <a:noFill/>
          </p:spPr>
          <p:txBody>
            <a:bodyPr wrap="none" rtlCol="0">
              <a:spAutoFit/>
            </a:bodyPr>
            <a:lstStyle/>
            <a:p>
              <a:r>
                <a:rPr lang="en-US" sz="800" dirty="0"/>
                <a:t>Fully connected dense layer</a:t>
              </a:r>
            </a:p>
          </p:txBody>
        </p:sp>
        <p:sp>
          <p:nvSpPr>
            <p:cNvPr id="50" name="TextBox 49">
              <a:extLst>
                <a:ext uri="{FF2B5EF4-FFF2-40B4-BE49-F238E27FC236}">
                  <a16:creationId xmlns:a16="http://schemas.microsoft.com/office/drawing/2014/main" id="{C8CACEE7-6804-B649-99A2-A1D7102E7121}"/>
                </a:ext>
              </a:extLst>
            </p:cNvPr>
            <p:cNvSpPr txBox="1"/>
            <p:nvPr/>
          </p:nvSpPr>
          <p:spPr>
            <a:xfrm>
              <a:off x="964708" y="2136246"/>
              <a:ext cx="450902" cy="182975"/>
            </a:xfrm>
            <a:prstGeom prst="rect">
              <a:avLst/>
            </a:prstGeom>
            <a:noFill/>
          </p:spPr>
          <p:txBody>
            <a:bodyPr wrap="none" rtlCol="0">
              <a:spAutoFit/>
            </a:bodyPr>
            <a:lstStyle/>
            <a:p>
              <a:r>
                <a:rPr lang="en-US" sz="800" dirty="0"/>
                <a:t>64x64x3</a:t>
              </a:r>
            </a:p>
          </p:txBody>
        </p:sp>
        <p:sp>
          <p:nvSpPr>
            <p:cNvPr id="51" name="TextBox 50">
              <a:extLst>
                <a:ext uri="{FF2B5EF4-FFF2-40B4-BE49-F238E27FC236}">
                  <a16:creationId xmlns:a16="http://schemas.microsoft.com/office/drawing/2014/main" id="{74E18536-C894-964C-905A-6801B2C609B7}"/>
                </a:ext>
              </a:extLst>
            </p:cNvPr>
            <p:cNvSpPr txBox="1"/>
            <p:nvPr/>
          </p:nvSpPr>
          <p:spPr>
            <a:xfrm>
              <a:off x="1790246" y="2038453"/>
              <a:ext cx="582211" cy="215444"/>
            </a:xfrm>
            <a:prstGeom prst="rect">
              <a:avLst/>
            </a:prstGeom>
            <a:noFill/>
          </p:spPr>
          <p:txBody>
            <a:bodyPr wrap="none" rtlCol="0">
              <a:spAutoFit/>
            </a:bodyPr>
            <a:lstStyle/>
            <a:p>
              <a:r>
                <a:rPr lang="en-US" sz="800" dirty="0"/>
                <a:t>64x64x64</a:t>
              </a:r>
            </a:p>
          </p:txBody>
        </p:sp>
        <p:sp>
          <p:nvSpPr>
            <p:cNvPr id="52" name="TextBox 51">
              <a:extLst>
                <a:ext uri="{FF2B5EF4-FFF2-40B4-BE49-F238E27FC236}">
                  <a16:creationId xmlns:a16="http://schemas.microsoft.com/office/drawing/2014/main" id="{950EAE07-AAB8-354D-950B-301C291B3BCE}"/>
                </a:ext>
              </a:extLst>
            </p:cNvPr>
            <p:cNvSpPr txBox="1"/>
            <p:nvPr/>
          </p:nvSpPr>
          <p:spPr>
            <a:xfrm>
              <a:off x="2697821" y="2375829"/>
              <a:ext cx="633507" cy="215444"/>
            </a:xfrm>
            <a:prstGeom prst="rect">
              <a:avLst/>
            </a:prstGeom>
            <a:noFill/>
          </p:spPr>
          <p:txBody>
            <a:bodyPr wrap="none" rtlCol="0">
              <a:spAutoFit/>
            </a:bodyPr>
            <a:lstStyle/>
            <a:p>
              <a:r>
                <a:rPr lang="en-US" sz="800" dirty="0"/>
                <a:t>32x32x128</a:t>
              </a:r>
            </a:p>
          </p:txBody>
        </p:sp>
        <p:sp>
          <p:nvSpPr>
            <p:cNvPr id="53" name="TextBox 52">
              <a:extLst>
                <a:ext uri="{FF2B5EF4-FFF2-40B4-BE49-F238E27FC236}">
                  <a16:creationId xmlns:a16="http://schemas.microsoft.com/office/drawing/2014/main" id="{FE6A4240-E53B-BA46-BB0C-2B64DE4D92B9}"/>
                </a:ext>
              </a:extLst>
            </p:cNvPr>
            <p:cNvSpPr txBox="1"/>
            <p:nvPr/>
          </p:nvSpPr>
          <p:spPr>
            <a:xfrm>
              <a:off x="3635195" y="2584186"/>
              <a:ext cx="633507" cy="215444"/>
            </a:xfrm>
            <a:prstGeom prst="rect">
              <a:avLst/>
            </a:prstGeom>
            <a:noFill/>
          </p:spPr>
          <p:txBody>
            <a:bodyPr wrap="none" rtlCol="0">
              <a:spAutoFit/>
            </a:bodyPr>
            <a:lstStyle/>
            <a:p>
              <a:r>
                <a:rPr lang="en-US" sz="800" dirty="0"/>
                <a:t>16x16x256</a:t>
              </a:r>
            </a:p>
          </p:txBody>
        </p:sp>
        <p:sp>
          <p:nvSpPr>
            <p:cNvPr id="54" name="TextBox 53">
              <a:extLst>
                <a:ext uri="{FF2B5EF4-FFF2-40B4-BE49-F238E27FC236}">
                  <a16:creationId xmlns:a16="http://schemas.microsoft.com/office/drawing/2014/main" id="{474CE268-B9FC-5946-B976-3C3D84937E14}"/>
                </a:ext>
              </a:extLst>
            </p:cNvPr>
            <p:cNvSpPr txBox="1"/>
            <p:nvPr/>
          </p:nvSpPr>
          <p:spPr>
            <a:xfrm>
              <a:off x="6202814" y="1388648"/>
              <a:ext cx="530915" cy="215444"/>
            </a:xfrm>
            <a:prstGeom prst="rect">
              <a:avLst/>
            </a:prstGeom>
            <a:noFill/>
          </p:spPr>
          <p:txBody>
            <a:bodyPr wrap="none" rtlCol="0">
              <a:spAutoFit/>
            </a:bodyPr>
            <a:lstStyle/>
            <a:p>
              <a:r>
                <a:rPr lang="en-US" sz="800" dirty="0"/>
                <a:t>2x2x512</a:t>
              </a:r>
            </a:p>
          </p:txBody>
        </p:sp>
        <p:sp>
          <p:nvSpPr>
            <p:cNvPr id="55" name="TextBox 54">
              <a:extLst>
                <a:ext uri="{FF2B5EF4-FFF2-40B4-BE49-F238E27FC236}">
                  <a16:creationId xmlns:a16="http://schemas.microsoft.com/office/drawing/2014/main" id="{F1C444EE-C365-3B49-9546-D36C917B9F76}"/>
                </a:ext>
              </a:extLst>
            </p:cNvPr>
            <p:cNvSpPr txBox="1"/>
            <p:nvPr/>
          </p:nvSpPr>
          <p:spPr>
            <a:xfrm>
              <a:off x="7052541" y="2284341"/>
              <a:ext cx="287532" cy="182975"/>
            </a:xfrm>
            <a:prstGeom prst="rect">
              <a:avLst/>
            </a:prstGeom>
            <a:noFill/>
          </p:spPr>
          <p:txBody>
            <a:bodyPr wrap="none" rtlCol="0">
              <a:spAutoFit/>
            </a:bodyPr>
            <a:lstStyle/>
            <a:p>
              <a:r>
                <a:rPr lang="en-US" sz="800" dirty="0"/>
                <a:t>256</a:t>
              </a:r>
            </a:p>
          </p:txBody>
        </p:sp>
        <p:sp>
          <p:nvSpPr>
            <p:cNvPr id="56" name="TextBox 55">
              <a:extLst>
                <a:ext uri="{FF2B5EF4-FFF2-40B4-BE49-F238E27FC236}">
                  <a16:creationId xmlns:a16="http://schemas.microsoft.com/office/drawing/2014/main" id="{04DAD6E9-0A3E-F949-BCA8-EDC456E17161}"/>
                </a:ext>
              </a:extLst>
            </p:cNvPr>
            <p:cNvSpPr txBox="1"/>
            <p:nvPr/>
          </p:nvSpPr>
          <p:spPr>
            <a:xfrm>
              <a:off x="7760602" y="2486650"/>
              <a:ext cx="243966" cy="182975"/>
            </a:xfrm>
            <a:prstGeom prst="rect">
              <a:avLst/>
            </a:prstGeom>
            <a:noFill/>
          </p:spPr>
          <p:txBody>
            <a:bodyPr wrap="none" rtlCol="0">
              <a:spAutoFit/>
            </a:bodyPr>
            <a:lstStyle/>
            <a:p>
              <a:r>
                <a:rPr lang="en-US" sz="800" dirty="0"/>
                <a:t>10</a:t>
              </a:r>
            </a:p>
          </p:txBody>
        </p:sp>
        <p:cxnSp>
          <p:nvCxnSpPr>
            <p:cNvPr id="57" name="Straight Connector 56">
              <a:extLst>
                <a:ext uri="{FF2B5EF4-FFF2-40B4-BE49-F238E27FC236}">
                  <a16:creationId xmlns:a16="http://schemas.microsoft.com/office/drawing/2014/main" id="{BC2BF5B2-9CED-3041-9480-354F919C27D0}"/>
                </a:ext>
              </a:extLst>
            </p:cNvPr>
            <p:cNvCxnSpPr>
              <a:cxnSpLocks/>
            </p:cNvCxnSpPr>
            <p:nvPr/>
          </p:nvCxnSpPr>
          <p:spPr>
            <a:xfrm flipH="1">
              <a:off x="7353054" y="2041605"/>
              <a:ext cx="11678" cy="309962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0D109B4-6F64-8E4E-8F12-EE1CC09FC819}"/>
                </a:ext>
              </a:extLst>
            </p:cNvPr>
            <p:cNvSpPr txBox="1"/>
            <p:nvPr/>
          </p:nvSpPr>
          <p:spPr>
            <a:xfrm>
              <a:off x="7117409" y="1823009"/>
              <a:ext cx="534121" cy="215444"/>
            </a:xfrm>
            <a:prstGeom prst="rect">
              <a:avLst/>
            </a:prstGeom>
            <a:noFill/>
          </p:spPr>
          <p:txBody>
            <a:bodyPr wrap="none" rtlCol="0">
              <a:spAutoFit/>
            </a:bodyPr>
            <a:lstStyle/>
            <a:p>
              <a:r>
                <a:rPr lang="en-US" sz="800" dirty="0"/>
                <a:t>Dropout</a:t>
              </a:r>
            </a:p>
          </p:txBody>
        </p:sp>
        <p:sp>
          <p:nvSpPr>
            <p:cNvPr id="59" name="Cube 58">
              <a:extLst>
                <a:ext uri="{FF2B5EF4-FFF2-40B4-BE49-F238E27FC236}">
                  <a16:creationId xmlns:a16="http://schemas.microsoft.com/office/drawing/2014/main" id="{1651A144-DE01-804A-8B8A-FCB2F2E73CB0}"/>
                </a:ext>
              </a:extLst>
            </p:cNvPr>
            <p:cNvSpPr/>
            <p:nvPr/>
          </p:nvSpPr>
          <p:spPr>
            <a:xfrm>
              <a:off x="1813895" y="2298850"/>
              <a:ext cx="388297" cy="254157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0" name="Cube 59">
              <a:extLst>
                <a:ext uri="{FF2B5EF4-FFF2-40B4-BE49-F238E27FC236}">
                  <a16:creationId xmlns:a16="http://schemas.microsoft.com/office/drawing/2014/main" id="{7B079FBA-0EC9-574F-ABF4-6D02B377193F}"/>
                </a:ext>
              </a:extLst>
            </p:cNvPr>
            <p:cNvSpPr/>
            <p:nvPr/>
          </p:nvSpPr>
          <p:spPr>
            <a:xfrm>
              <a:off x="2029618" y="2274061"/>
              <a:ext cx="300888" cy="2541578"/>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Cube 60">
              <a:extLst>
                <a:ext uri="{FF2B5EF4-FFF2-40B4-BE49-F238E27FC236}">
                  <a16:creationId xmlns:a16="http://schemas.microsoft.com/office/drawing/2014/main" id="{18AABC3A-CB0F-C64A-9225-E9B9417DCD83}"/>
                </a:ext>
              </a:extLst>
            </p:cNvPr>
            <p:cNvSpPr/>
            <p:nvPr/>
          </p:nvSpPr>
          <p:spPr>
            <a:xfrm>
              <a:off x="2746346" y="2673110"/>
              <a:ext cx="300888" cy="1704471"/>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2" name="Cube 61">
              <a:extLst>
                <a:ext uri="{FF2B5EF4-FFF2-40B4-BE49-F238E27FC236}">
                  <a16:creationId xmlns:a16="http://schemas.microsoft.com/office/drawing/2014/main" id="{D94D556D-0A9F-4D40-8279-C967B7392D7B}"/>
                </a:ext>
              </a:extLst>
            </p:cNvPr>
            <p:cNvSpPr/>
            <p:nvPr/>
          </p:nvSpPr>
          <p:spPr>
            <a:xfrm>
              <a:off x="2927953" y="2630312"/>
              <a:ext cx="300888" cy="1634291"/>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Cube 62">
              <a:extLst>
                <a:ext uri="{FF2B5EF4-FFF2-40B4-BE49-F238E27FC236}">
                  <a16:creationId xmlns:a16="http://schemas.microsoft.com/office/drawing/2014/main" id="{41E3C765-7CEB-8942-8727-556D3D27D156}"/>
                </a:ext>
              </a:extLst>
            </p:cNvPr>
            <p:cNvSpPr/>
            <p:nvPr/>
          </p:nvSpPr>
          <p:spPr>
            <a:xfrm>
              <a:off x="3526177" y="2836252"/>
              <a:ext cx="300888" cy="101864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4" name="Cube 63">
              <a:extLst>
                <a:ext uri="{FF2B5EF4-FFF2-40B4-BE49-F238E27FC236}">
                  <a16:creationId xmlns:a16="http://schemas.microsoft.com/office/drawing/2014/main" id="{8423878D-935C-C644-B5AA-9419A7C45BC5}"/>
                </a:ext>
              </a:extLst>
            </p:cNvPr>
            <p:cNvSpPr/>
            <p:nvPr/>
          </p:nvSpPr>
          <p:spPr>
            <a:xfrm>
              <a:off x="3625746" y="2836252"/>
              <a:ext cx="300888" cy="101864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5" name="Cube 64">
              <a:extLst>
                <a:ext uri="{FF2B5EF4-FFF2-40B4-BE49-F238E27FC236}">
                  <a16:creationId xmlns:a16="http://schemas.microsoft.com/office/drawing/2014/main" id="{A2BF12C9-6C71-864B-870D-DB2289A4E93F}"/>
                </a:ext>
              </a:extLst>
            </p:cNvPr>
            <p:cNvSpPr/>
            <p:nvPr/>
          </p:nvSpPr>
          <p:spPr>
            <a:xfrm>
              <a:off x="3721334" y="2841520"/>
              <a:ext cx="300888" cy="101864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6" name="Cube 65">
              <a:extLst>
                <a:ext uri="{FF2B5EF4-FFF2-40B4-BE49-F238E27FC236}">
                  <a16:creationId xmlns:a16="http://schemas.microsoft.com/office/drawing/2014/main" id="{BAEBC65B-6576-9046-8C73-DB19E0E7DDE6}"/>
                </a:ext>
              </a:extLst>
            </p:cNvPr>
            <p:cNvSpPr/>
            <p:nvPr/>
          </p:nvSpPr>
          <p:spPr>
            <a:xfrm>
              <a:off x="3838274" y="2826436"/>
              <a:ext cx="300888" cy="1018648"/>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Cube 66">
              <a:extLst>
                <a:ext uri="{FF2B5EF4-FFF2-40B4-BE49-F238E27FC236}">
                  <a16:creationId xmlns:a16="http://schemas.microsoft.com/office/drawing/2014/main" id="{052ED446-2649-984D-B0E2-734BC0B560E3}"/>
                </a:ext>
              </a:extLst>
            </p:cNvPr>
            <p:cNvSpPr/>
            <p:nvPr/>
          </p:nvSpPr>
          <p:spPr>
            <a:xfrm>
              <a:off x="4416510" y="2916824"/>
              <a:ext cx="246451" cy="66490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8" name="Cube 67">
              <a:extLst>
                <a:ext uri="{FF2B5EF4-FFF2-40B4-BE49-F238E27FC236}">
                  <a16:creationId xmlns:a16="http://schemas.microsoft.com/office/drawing/2014/main" id="{578C9E6D-FF8D-0440-B152-3A9373CDE0D9}"/>
                </a:ext>
              </a:extLst>
            </p:cNvPr>
            <p:cNvSpPr/>
            <p:nvPr/>
          </p:nvSpPr>
          <p:spPr>
            <a:xfrm>
              <a:off x="4516343" y="2916824"/>
              <a:ext cx="246451" cy="66490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9" name="Cube 68">
              <a:extLst>
                <a:ext uri="{FF2B5EF4-FFF2-40B4-BE49-F238E27FC236}">
                  <a16:creationId xmlns:a16="http://schemas.microsoft.com/office/drawing/2014/main" id="{2FECD543-F201-0B4F-82B6-CE1E7A2C1329}"/>
                </a:ext>
              </a:extLst>
            </p:cNvPr>
            <p:cNvSpPr/>
            <p:nvPr/>
          </p:nvSpPr>
          <p:spPr>
            <a:xfrm>
              <a:off x="4615912" y="2916824"/>
              <a:ext cx="246451" cy="66490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0" name="Cube 69">
              <a:extLst>
                <a:ext uri="{FF2B5EF4-FFF2-40B4-BE49-F238E27FC236}">
                  <a16:creationId xmlns:a16="http://schemas.microsoft.com/office/drawing/2014/main" id="{1FDE10AD-0B7F-3942-A5FD-40724707787D}"/>
                </a:ext>
              </a:extLst>
            </p:cNvPr>
            <p:cNvSpPr/>
            <p:nvPr/>
          </p:nvSpPr>
          <p:spPr>
            <a:xfrm>
              <a:off x="4711500" y="2922092"/>
              <a:ext cx="246451" cy="66490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1" name="Cube 70">
              <a:extLst>
                <a:ext uri="{FF2B5EF4-FFF2-40B4-BE49-F238E27FC236}">
                  <a16:creationId xmlns:a16="http://schemas.microsoft.com/office/drawing/2014/main" id="{0866EBE7-FB48-0543-8D3A-69208C6E294E}"/>
                </a:ext>
              </a:extLst>
            </p:cNvPr>
            <p:cNvSpPr/>
            <p:nvPr/>
          </p:nvSpPr>
          <p:spPr>
            <a:xfrm>
              <a:off x="4828440" y="2907008"/>
              <a:ext cx="246451" cy="664909"/>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Cube 71">
              <a:extLst>
                <a:ext uri="{FF2B5EF4-FFF2-40B4-BE49-F238E27FC236}">
                  <a16:creationId xmlns:a16="http://schemas.microsoft.com/office/drawing/2014/main" id="{950A5259-0E14-4A4B-8D27-D6A7D9F6A50F}"/>
                </a:ext>
              </a:extLst>
            </p:cNvPr>
            <p:cNvSpPr/>
            <p:nvPr/>
          </p:nvSpPr>
          <p:spPr>
            <a:xfrm>
              <a:off x="5369658" y="3003121"/>
              <a:ext cx="134810" cy="42587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3" name="Cube 72">
              <a:extLst>
                <a:ext uri="{FF2B5EF4-FFF2-40B4-BE49-F238E27FC236}">
                  <a16:creationId xmlns:a16="http://schemas.microsoft.com/office/drawing/2014/main" id="{16FB6775-AC67-E648-BCD6-FC236B30CACE}"/>
                </a:ext>
              </a:extLst>
            </p:cNvPr>
            <p:cNvSpPr/>
            <p:nvPr/>
          </p:nvSpPr>
          <p:spPr>
            <a:xfrm>
              <a:off x="5469491" y="3003121"/>
              <a:ext cx="134810" cy="42587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4" name="Cube 73">
              <a:extLst>
                <a:ext uri="{FF2B5EF4-FFF2-40B4-BE49-F238E27FC236}">
                  <a16:creationId xmlns:a16="http://schemas.microsoft.com/office/drawing/2014/main" id="{C2AEC4C4-F038-BD40-B6FB-934A23BE126D}"/>
                </a:ext>
              </a:extLst>
            </p:cNvPr>
            <p:cNvSpPr/>
            <p:nvPr/>
          </p:nvSpPr>
          <p:spPr>
            <a:xfrm>
              <a:off x="5569060" y="3003121"/>
              <a:ext cx="134810" cy="42587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5" name="Cube 74">
              <a:extLst>
                <a:ext uri="{FF2B5EF4-FFF2-40B4-BE49-F238E27FC236}">
                  <a16:creationId xmlns:a16="http://schemas.microsoft.com/office/drawing/2014/main" id="{2DCE8E66-4B7F-C34D-8306-B2B9A1F9768D}"/>
                </a:ext>
              </a:extLst>
            </p:cNvPr>
            <p:cNvSpPr/>
            <p:nvPr/>
          </p:nvSpPr>
          <p:spPr>
            <a:xfrm>
              <a:off x="5664648" y="3008389"/>
              <a:ext cx="134810" cy="42587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6" name="Cube 75">
              <a:extLst>
                <a:ext uri="{FF2B5EF4-FFF2-40B4-BE49-F238E27FC236}">
                  <a16:creationId xmlns:a16="http://schemas.microsoft.com/office/drawing/2014/main" id="{D80679DC-A7C3-744B-A971-864BE0EC1CBC}"/>
                </a:ext>
              </a:extLst>
            </p:cNvPr>
            <p:cNvSpPr/>
            <p:nvPr/>
          </p:nvSpPr>
          <p:spPr>
            <a:xfrm>
              <a:off x="5781588" y="2993305"/>
              <a:ext cx="134810" cy="425879"/>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7457F0D-268A-7D4C-99DC-B80C9B93B009}"/>
                </a:ext>
              </a:extLst>
            </p:cNvPr>
            <p:cNvSpPr txBox="1"/>
            <p:nvPr/>
          </p:nvSpPr>
          <p:spPr>
            <a:xfrm>
              <a:off x="4569785" y="2645648"/>
              <a:ext cx="530915" cy="215444"/>
            </a:xfrm>
            <a:prstGeom prst="rect">
              <a:avLst/>
            </a:prstGeom>
            <a:noFill/>
          </p:spPr>
          <p:txBody>
            <a:bodyPr wrap="none" rtlCol="0">
              <a:spAutoFit/>
            </a:bodyPr>
            <a:lstStyle/>
            <a:p>
              <a:r>
                <a:rPr lang="en-US" sz="800" dirty="0"/>
                <a:t>8x8x512</a:t>
              </a:r>
            </a:p>
          </p:txBody>
        </p:sp>
        <p:sp>
          <p:nvSpPr>
            <p:cNvPr id="78" name="TextBox 77">
              <a:extLst>
                <a:ext uri="{FF2B5EF4-FFF2-40B4-BE49-F238E27FC236}">
                  <a16:creationId xmlns:a16="http://schemas.microsoft.com/office/drawing/2014/main" id="{77692F03-83D9-614B-9210-1D7B1FBC8EEE}"/>
                </a:ext>
              </a:extLst>
            </p:cNvPr>
            <p:cNvSpPr txBox="1"/>
            <p:nvPr/>
          </p:nvSpPr>
          <p:spPr>
            <a:xfrm>
              <a:off x="5435627" y="2728530"/>
              <a:ext cx="530915" cy="215444"/>
            </a:xfrm>
            <a:prstGeom prst="rect">
              <a:avLst/>
            </a:prstGeom>
            <a:noFill/>
          </p:spPr>
          <p:txBody>
            <a:bodyPr wrap="none" rtlCol="0">
              <a:spAutoFit/>
            </a:bodyPr>
            <a:lstStyle/>
            <a:p>
              <a:r>
                <a:rPr lang="en-US" sz="800" dirty="0"/>
                <a:t>4x4x512</a:t>
              </a:r>
            </a:p>
          </p:txBody>
        </p:sp>
        <p:cxnSp>
          <p:nvCxnSpPr>
            <p:cNvPr id="79" name="Straight Connector 78">
              <a:extLst>
                <a:ext uri="{FF2B5EF4-FFF2-40B4-BE49-F238E27FC236}">
                  <a16:creationId xmlns:a16="http://schemas.microsoft.com/office/drawing/2014/main" id="{A27F576C-5A32-6B4B-AA61-8D76AE8C5923}"/>
                </a:ext>
              </a:extLst>
            </p:cNvPr>
            <p:cNvCxnSpPr>
              <a:cxnSpLocks/>
              <a:endCxn id="67" idx="0"/>
            </p:cNvCxnSpPr>
            <p:nvPr/>
          </p:nvCxnSpPr>
          <p:spPr>
            <a:xfrm>
              <a:off x="4126502" y="2843621"/>
              <a:ext cx="510849" cy="73203"/>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D6B069-3577-FC41-8ED4-53F2C9B9E68C}"/>
                </a:ext>
              </a:extLst>
            </p:cNvPr>
            <p:cNvCxnSpPr>
              <a:cxnSpLocks/>
              <a:endCxn id="67" idx="3"/>
            </p:cNvCxnSpPr>
            <p:nvPr/>
          </p:nvCxnSpPr>
          <p:spPr>
            <a:xfrm flipV="1">
              <a:off x="3907455" y="3581733"/>
              <a:ext cx="534665" cy="25697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EB4E31C-5A8A-3C4C-BA4A-29145BACD59C}"/>
                </a:ext>
              </a:extLst>
            </p:cNvPr>
            <p:cNvCxnSpPr>
              <a:cxnSpLocks/>
              <a:endCxn id="72" idx="0"/>
            </p:cNvCxnSpPr>
            <p:nvPr/>
          </p:nvCxnSpPr>
          <p:spPr>
            <a:xfrm>
              <a:off x="5057175" y="2929918"/>
              <a:ext cx="433284" cy="73203"/>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2918890-D7C9-B747-97E0-0C25534801C7}"/>
                </a:ext>
              </a:extLst>
            </p:cNvPr>
            <p:cNvCxnSpPr>
              <a:cxnSpLocks/>
              <a:endCxn id="72" idx="3"/>
            </p:cNvCxnSpPr>
            <p:nvPr/>
          </p:nvCxnSpPr>
          <p:spPr>
            <a:xfrm flipV="1">
              <a:off x="4868194" y="3429000"/>
              <a:ext cx="515473" cy="128486"/>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A1124DC-BDE5-BF4B-9F3A-B9E5F2198E86}"/>
                </a:ext>
              </a:extLst>
            </p:cNvPr>
            <p:cNvCxnSpPr>
              <a:cxnSpLocks/>
              <a:stCxn id="76" idx="0"/>
              <a:endCxn id="28" idx="0"/>
            </p:cNvCxnSpPr>
            <p:nvPr/>
          </p:nvCxnSpPr>
          <p:spPr>
            <a:xfrm flipV="1">
              <a:off x="5902389" y="1686120"/>
              <a:ext cx="519468" cy="1307185"/>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8099EC1-CA7A-A04A-B007-E3ED2B6BFDFD}"/>
                </a:ext>
              </a:extLst>
            </p:cNvPr>
            <p:cNvCxnSpPr>
              <a:cxnSpLocks/>
              <a:stCxn id="76" idx="3"/>
              <a:endCxn id="28" idx="2"/>
            </p:cNvCxnSpPr>
            <p:nvPr/>
          </p:nvCxnSpPr>
          <p:spPr>
            <a:xfrm>
              <a:off x="5795597" y="3419184"/>
              <a:ext cx="626260" cy="163604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85" name="Rectangle: Rounded Corners 18">
            <a:extLst>
              <a:ext uri="{FF2B5EF4-FFF2-40B4-BE49-F238E27FC236}">
                <a16:creationId xmlns:a16="http://schemas.microsoft.com/office/drawing/2014/main" id="{8528A0F7-AC42-7640-8132-438E5F086E0E}"/>
              </a:ext>
              <a:ext uri="{C183D7F6-B498-43B3-948B-1728B52AA6E4}">
                <adec:decorative xmlns:adec="http://schemas.microsoft.com/office/drawing/2017/decorative" val="1"/>
              </a:ext>
            </a:extLst>
          </p:cNvPr>
          <p:cNvSpPr/>
          <p:nvPr/>
        </p:nvSpPr>
        <p:spPr>
          <a:xfrm>
            <a:off x="5996525" y="960878"/>
            <a:ext cx="588305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Fine-tuned VGG-19 Convolution Neural Network</a:t>
            </a:r>
          </a:p>
        </p:txBody>
      </p:sp>
      <p:sp>
        <p:nvSpPr>
          <p:cNvPr id="86" name="TextBox 85">
            <a:extLst>
              <a:ext uri="{FF2B5EF4-FFF2-40B4-BE49-F238E27FC236}">
                <a16:creationId xmlns:a16="http://schemas.microsoft.com/office/drawing/2014/main" id="{D9B6B489-2866-7A43-A22D-24A80117CB2C}"/>
              </a:ext>
            </a:extLst>
          </p:cNvPr>
          <p:cNvSpPr txBox="1"/>
          <p:nvPr/>
        </p:nvSpPr>
        <p:spPr>
          <a:xfrm>
            <a:off x="206956" y="1879829"/>
            <a:ext cx="4168057" cy="2308324"/>
          </a:xfrm>
          <a:prstGeom prst="rect">
            <a:avLst/>
          </a:prstGeom>
          <a:noFill/>
        </p:spPr>
        <p:txBody>
          <a:bodyPr wrap="square" rtlCol="0">
            <a:spAutoFit/>
          </a:bodyPr>
          <a:lstStyle/>
          <a:p>
            <a:pPr marL="285750" indent="-285750" fontAlgn="base">
              <a:buFont typeface="Wingdings" pitchFamily="2" charset="2"/>
              <a:buChar char="v"/>
            </a:pPr>
            <a:r>
              <a:rPr lang="en-US" sz="1600" dirty="0"/>
              <a:t>VGG network architecture includes two variants, VGG-16 and VGG-19.</a:t>
            </a:r>
          </a:p>
          <a:p>
            <a:pPr marL="285750" indent="-285750" fontAlgn="base">
              <a:buFont typeface="Wingdings" pitchFamily="2" charset="2"/>
              <a:buChar char="v"/>
            </a:pPr>
            <a:r>
              <a:rPr lang="en-US" sz="1600" dirty="0"/>
              <a:t>Original VGG-19 takes 224x224x3 input shape</a:t>
            </a:r>
          </a:p>
          <a:p>
            <a:pPr marL="285750" indent="-285750" fontAlgn="base">
              <a:buFont typeface="Wingdings" pitchFamily="2" charset="2"/>
              <a:buChar char="v"/>
            </a:pPr>
            <a:r>
              <a:rPr lang="en-US" sz="1600" dirty="0"/>
              <a:t>Includes 16 convolution layers(3x3 stride), 5 max pooling layers(2x2 pooling window), and 3 fully connected layers(first two layers have 4096 outputs, while the last has 1000 outputs)</a:t>
            </a:r>
          </a:p>
        </p:txBody>
      </p:sp>
      <p:sp>
        <p:nvSpPr>
          <p:cNvPr id="87" name="TextBox 86">
            <a:extLst>
              <a:ext uri="{FF2B5EF4-FFF2-40B4-BE49-F238E27FC236}">
                <a16:creationId xmlns:a16="http://schemas.microsoft.com/office/drawing/2014/main" id="{AAB93898-0931-4E8F-ACC4-8D8746B999D5}"/>
              </a:ext>
            </a:extLst>
          </p:cNvPr>
          <p:cNvSpPr txBox="1"/>
          <p:nvPr/>
        </p:nvSpPr>
        <p:spPr>
          <a:xfrm>
            <a:off x="301303" y="5504521"/>
            <a:ext cx="5205830" cy="1200329"/>
          </a:xfrm>
          <a:prstGeom prst="rect">
            <a:avLst/>
          </a:prstGeom>
          <a:noFill/>
        </p:spPr>
        <p:txBody>
          <a:bodyPr wrap="square" rtlCol="0">
            <a:spAutoFit/>
          </a:bodyPr>
          <a:lstStyle/>
          <a:p>
            <a:pPr marL="285750" indent="-285750" fontAlgn="base">
              <a:buFont typeface="Wingdings" pitchFamily="2" charset="2"/>
              <a:buChar char="v"/>
            </a:pPr>
            <a:r>
              <a:rPr lang="en-US" dirty="0"/>
              <a:t>Replace three fully connected dense layers with two, which use 256 and 10 as output</a:t>
            </a:r>
          </a:p>
          <a:p>
            <a:pPr marL="285750" indent="-285750" fontAlgn="base">
              <a:buFont typeface="Wingdings" pitchFamily="2" charset="2"/>
              <a:buChar char="v"/>
            </a:pPr>
            <a:r>
              <a:rPr lang="en-US" dirty="0"/>
              <a:t>Keep convolution and pooling layers as convnet base, but later layers will be kept trainable. </a:t>
            </a:r>
          </a:p>
        </p:txBody>
      </p:sp>
      <p:sp>
        <p:nvSpPr>
          <p:cNvPr id="88" name="TextBox 87">
            <a:extLst>
              <a:ext uri="{FF2B5EF4-FFF2-40B4-BE49-F238E27FC236}">
                <a16:creationId xmlns:a16="http://schemas.microsoft.com/office/drawing/2014/main" id="{A72DAA63-6BE8-4EAB-85A4-E482BFD4EF83}"/>
              </a:ext>
            </a:extLst>
          </p:cNvPr>
          <p:cNvSpPr txBox="1"/>
          <p:nvPr/>
        </p:nvSpPr>
        <p:spPr>
          <a:xfrm>
            <a:off x="120935" y="4965880"/>
            <a:ext cx="1471878" cy="40011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000" b="1" dirty="0"/>
              <a:t>Fine-tuning:</a:t>
            </a:r>
          </a:p>
        </p:txBody>
      </p:sp>
    </p:spTree>
    <p:extLst>
      <p:ext uri="{BB962C8B-B14F-4D97-AF65-F5344CB8AC3E}">
        <p14:creationId xmlns:p14="http://schemas.microsoft.com/office/powerpoint/2010/main" val="1875229622"/>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Project analysis, from 24Slides</Template>
  <TotalTime>0</TotalTime>
  <Words>2864</Words>
  <Application>Microsoft Macintosh PowerPoint</Application>
  <PresentationFormat>Widescreen</PresentationFormat>
  <Paragraphs>591</Paragraphs>
  <Slides>19</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Consolas</vt:lpstr>
      <vt:lpstr>Segoe UI Light</vt:lpstr>
      <vt:lpstr>Wingdings</vt:lpstr>
      <vt:lpstr>Office Theme</vt:lpstr>
      <vt:lpstr>Distracted Driver Detection with Convolution Neural Network</vt:lpstr>
      <vt:lpstr>Project analysis slide 2</vt:lpstr>
      <vt:lpstr>Project analysis slide 2</vt:lpstr>
      <vt:lpstr>Project analysis slide 2</vt:lpstr>
      <vt:lpstr>Project analysis slide 4</vt:lpstr>
      <vt:lpstr>Project analysis slide 6</vt:lpstr>
      <vt:lpstr>Project analysis slide 7</vt:lpstr>
      <vt:lpstr>Project analysis slide 7</vt:lpstr>
      <vt:lpstr>Project analysis slide 7</vt:lpstr>
      <vt:lpstr>Project analysis slide 7</vt:lpstr>
      <vt:lpstr>Project analysis slide 7</vt:lpstr>
      <vt:lpstr>Project analysis slide 7</vt:lpstr>
      <vt:lpstr>Project analysis slide 7</vt:lpstr>
      <vt:lpstr>Project analysis slide 7</vt:lpstr>
      <vt:lpstr>Project analysis slide 10</vt:lpstr>
      <vt:lpstr>Project analysis slide 10</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2018-12-11T03:17:14Z</dcterms:created>
  <dcterms:modified xsi:type="dcterms:W3CDTF">2020-11-20T01:39:28Z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